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50" r:id="rId1"/>
  </p:sldMasterIdLst>
  <p:notesMasterIdLst>
    <p:notesMasterId r:id="rId35"/>
  </p:notesMasterIdLst>
  <p:sldIdLst>
    <p:sldId id="256" r:id="rId2"/>
    <p:sldId id="268" r:id="rId3"/>
    <p:sldId id="257" r:id="rId4"/>
    <p:sldId id="282" r:id="rId5"/>
    <p:sldId id="298" r:id="rId6"/>
    <p:sldId id="299" r:id="rId7"/>
    <p:sldId id="261" r:id="rId8"/>
    <p:sldId id="292" r:id="rId9"/>
    <p:sldId id="302" r:id="rId10"/>
    <p:sldId id="303" r:id="rId11"/>
    <p:sldId id="304" r:id="rId12"/>
    <p:sldId id="305" r:id="rId13"/>
    <p:sldId id="307" r:id="rId14"/>
    <p:sldId id="308" r:id="rId15"/>
    <p:sldId id="309" r:id="rId16"/>
    <p:sldId id="310" r:id="rId17"/>
    <p:sldId id="311" r:id="rId18"/>
    <p:sldId id="314" r:id="rId19"/>
    <p:sldId id="313" r:id="rId20"/>
    <p:sldId id="267" r:id="rId21"/>
    <p:sldId id="272" r:id="rId22"/>
    <p:sldId id="273" r:id="rId23"/>
    <p:sldId id="274" r:id="rId24"/>
    <p:sldId id="324" r:id="rId25"/>
    <p:sldId id="315" r:id="rId26"/>
    <p:sldId id="316" r:id="rId27"/>
    <p:sldId id="317" r:id="rId28"/>
    <p:sldId id="318" r:id="rId29"/>
    <p:sldId id="319" r:id="rId30"/>
    <p:sldId id="320" r:id="rId31"/>
    <p:sldId id="321" r:id="rId32"/>
    <p:sldId id="322" r:id="rId33"/>
    <p:sldId id="32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085"/>
    <p:restoredTop sz="63981"/>
  </p:normalViewPr>
  <p:slideViewPr>
    <p:cSldViewPr snapToGrid="0" snapToObjects="1">
      <p:cViewPr varScale="1">
        <p:scale>
          <a:sx n="81" d="100"/>
          <a:sy n="81" d="100"/>
        </p:scale>
        <p:origin x="1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A5905-D40F-A24E-97A0-2FD98AD48FAD}"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C3CC0-EB27-6244-AFBF-E28DF8567992}" type="slidenum">
              <a:rPr lang="en-US" smtClean="0"/>
              <a:t>‹#›</a:t>
            </a:fld>
            <a:endParaRPr lang="en-US"/>
          </a:p>
        </p:txBody>
      </p:sp>
    </p:spTree>
    <p:extLst>
      <p:ext uri="{BB962C8B-B14F-4D97-AF65-F5344CB8AC3E}">
        <p14:creationId xmlns:p14="http://schemas.microsoft.com/office/powerpoint/2010/main" val="2628284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As a former English teacher in Japan, providing my students with relevant material that was both useful for their learning and classroom engagement was of utmost importance. I often found my most successful lessons were the ones where we discussed current affairs in the news, as these were topics they were already discussing among themselves in Japanese. More importantly, due to the nature of most of these lessons, they often allowed me to teach more than just vocabulary and grammar, by instilling my students with critical thinking skills and offering them an avenue to express their own ideas on worldly problems. That is why I used to offer two different level elective English courses that were focused solely on current affairs in the world and they relied heavily on news articles as source material for discussions. </a:t>
            </a:r>
          </a:p>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1</a:t>
            </a:fld>
            <a:endParaRPr lang="en-US"/>
          </a:p>
        </p:txBody>
      </p:sp>
    </p:spTree>
    <p:extLst>
      <p:ext uri="{BB962C8B-B14F-4D97-AF65-F5344CB8AC3E}">
        <p14:creationId xmlns:p14="http://schemas.microsoft.com/office/powerpoint/2010/main" val="81020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Non-Negative Matrix Factorization (NMF)</a:t>
            </a:r>
          </a:p>
          <a:p>
            <a:pPr rtl="0" fontAlgn="base"/>
            <a:r>
              <a:rPr lang="en-US" sz="1200" b="0" i="0" u="none" strike="noStrike" kern="1200" dirty="0">
                <a:solidFill>
                  <a:schemeClr val="tx1"/>
                </a:solidFill>
                <a:effectLst/>
                <a:latin typeface="+mn-lt"/>
                <a:ea typeface="+mn-ea"/>
                <a:cs typeface="+mn-cs"/>
              </a:rPr>
              <a:t>Latent Dirichlet Allocation (LDA)</a:t>
            </a:r>
          </a:p>
          <a:p>
            <a:pPr rtl="0" fontAlgn="base"/>
            <a:r>
              <a:rPr lang="en-US" sz="1200" b="0" i="0" u="none" strike="noStrike" kern="1200" dirty="0" err="1">
                <a:solidFill>
                  <a:schemeClr val="tx1"/>
                </a:solidFill>
                <a:effectLst/>
                <a:latin typeface="+mn-lt"/>
                <a:ea typeface="+mn-ea"/>
                <a:cs typeface="+mn-cs"/>
              </a:rPr>
              <a:t>TruncatedSVD</a:t>
            </a:r>
            <a:endParaRPr lang="en-US" sz="1200" b="0" i="0" u="none" strike="noStrike" kern="1200" dirty="0">
              <a:solidFill>
                <a:schemeClr val="tx1"/>
              </a:solidFill>
              <a:effectLst/>
              <a:latin typeface="+mn-lt"/>
              <a:ea typeface="+mn-ea"/>
              <a:cs typeface="+mn-cs"/>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Arial" panose="020B0604020202020204" pitchFamily="34" charset="0"/>
                <a:cs typeface="Arial" panose="020B0604020202020204" pitchFamily="34" charset="0"/>
              </a:rPr>
              <a:t>LDA is similar to NMF, but utilizes a Dirichlet distribution (Beta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11</a:t>
            </a:fld>
            <a:endParaRPr lang="en-US"/>
          </a:p>
        </p:txBody>
      </p:sp>
    </p:spTree>
    <p:extLst>
      <p:ext uri="{BB962C8B-B14F-4D97-AF65-F5344CB8AC3E}">
        <p14:creationId xmlns:p14="http://schemas.microsoft.com/office/powerpoint/2010/main" val="2500487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Topic </a:t>
            </a:r>
            <a:r>
              <a:rPr lang="en-US" sz="1200" b="1" i="0" kern="1200" dirty="0">
                <a:solidFill>
                  <a:schemeClr val="tx1"/>
                </a:solidFill>
                <a:effectLst/>
                <a:latin typeface="+mn-lt"/>
                <a:ea typeface="+mn-ea"/>
                <a:cs typeface="+mn-cs"/>
              </a:rPr>
              <a:t>Coherence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score </a:t>
            </a:r>
            <a:r>
              <a:rPr lang="en-US" sz="1200" b="0" i="0" kern="1200" dirty="0">
                <a:solidFill>
                  <a:schemeClr val="tx1"/>
                </a:solidFill>
                <a:effectLst/>
                <a:latin typeface="+mn-lt"/>
                <a:ea typeface="+mn-ea"/>
                <a:cs typeface="+mn-cs"/>
              </a:rPr>
              <a:t>measures \the degree of semantic similarity between high </a:t>
            </a:r>
            <a:r>
              <a:rPr lang="en-US" sz="1200" b="1" i="0" kern="1200" dirty="0">
                <a:solidFill>
                  <a:schemeClr val="tx1"/>
                </a:solidFill>
                <a:effectLst/>
                <a:latin typeface="+mn-lt"/>
                <a:ea typeface="+mn-ea"/>
                <a:cs typeface="+mn-cs"/>
              </a:rPr>
              <a:t>scoring</a:t>
            </a:r>
            <a:r>
              <a:rPr lang="en-US" sz="1200" b="0" i="0" kern="1200" dirty="0">
                <a:solidFill>
                  <a:schemeClr val="tx1"/>
                </a:solidFill>
                <a:effectLst/>
                <a:latin typeface="+mn-lt"/>
                <a:ea typeface="+mn-ea"/>
                <a:cs typeface="+mn-cs"/>
              </a:rPr>
              <a:t> words in the topic.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Perplexity</a:t>
            </a:r>
            <a:r>
              <a:rPr lang="en-US" sz="1200" b="0" i="0" kern="1200" dirty="0">
                <a:solidFill>
                  <a:schemeClr val="tx1"/>
                </a:solidFill>
                <a:effectLst/>
                <a:latin typeface="+mn-lt"/>
                <a:ea typeface="+mn-ea"/>
                <a:cs typeface="+mn-cs"/>
              </a:rPr>
              <a:t> is the measure of how well a model predicts a sample. A </a:t>
            </a:r>
            <a:r>
              <a:rPr lang="en-US" sz="1200" b="0" i="1" kern="1200" dirty="0">
                <a:solidFill>
                  <a:schemeClr val="tx1"/>
                </a:solidFill>
                <a:effectLst/>
                <a:latin typeface="+mn-lt"/>
                <a:ea typeface="+mn-ea"/>
                <a:cs typeface="+mn-cs"/>
              </a:rPr>
              <a:t>lower</a:t>
            </a:r>
            <a:r>
              <a:rPr lang="en-US" sz="1200" b="0" i="0" kern="1200" dirty="0">
                <a:solidFill>
                  <a:schemeClr val="tx1"/>
                </a:solidFill>
                <a:effectLst/>
                <a:latin typeface="+mn-lt"/>
                <a:ea typeface="+mn-ea"/>
                <a:cs typeface="+mn-cs"/>
              </a:rPr>
              <a:t> perplexity implies data is </a:t>
            </a:r>
            <a:r>
              <a:rPr lang="en-US" sz="1200" b="0" i="1" kern="1200" dirty="0">
                <a:solidFill>
                  <a:schemeClr val="tx1"/>
                </a:solidFill>
                <a:effectLst/>
                <a:latin typeface="+mn-lt"/>
                <a:ea typeface="+mn-ea"/>
                <a:cs typeface="+mn-cs"/>
              </a:rPr>
              <a:t>more</a:t>
            </a:r>
            <a:r>
              <a:rPr lang="en-US" sz="1200" b="0" i="0" kern="1200" dirty="0">
                <a:solidFill>
                  <a:schemeClr val="tx1"/>
                </a:solidFill>
                <a:effectLst/>
                <a:latin typeface="+mn-lt"/>
                <a:ea typeface="+mn-ea"/>
                <a:cs typeface="+mn-cs"/>
              </a:rPr>
              <a:t> likely. As such, as the number of topics increase, the </a:t>
            </a:r>
            <a:r>
              <a:rPr lang="en-US" sz="1200" b="1" i="0" kern="1200" dirty="0">
                <a:solidFill>
                  <a:schemeClr val="tx1"/>
                </a:solidFill>
                <a:effectLst/>
                <a:latin typeface="+mn-lt"/>
                <a:ea typeface="+mn-ea"/>
                <a:cs typeface="+mn-cs"/>
              </a:rPr>
              <a:t>perplexity</a:t>
            </a:r>
            <a:r>
              <a:rPr lang="en-US" sz="1200" b="0" i="0" kern="1200" dirty="0">
                <a:solidFill>
                  <a:schemeClr val="tx1"/>
                </a:solidFill>
                <a:effectLst/>
                <a:latin typeface="+mn-lt"/>
                <a:ea typeface="+mn-ea"/>
                <a:cs typeface="+mn-cs"/>
              </a:rPr>
              <a:t> of the model should decrease.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Perplexity</a:t>
            </a:r>
            <a:r>
              <a:rPr lang="en-US" sz="1200" b="0" i="0" kern="1200" dirty="0">
                <a:solidFill>
                  <a:schemeClr val="tx1"/>
                </a:solidFill>
                <a:effectLst/>
                <a:latin typeface="+mn-lt"/>
                <a:ea typeface="+mn-ea"/>
                <a:cs typeface="+mn-cs"/>
              </a:rPr>
              <a:t> is a statistical measure of how well a probability model predicts a sample. As applied to </a:t>
            </a:r>
            <a:r>
              <a:rPr lang="en-US" sz="1200" b="1" i="0" kern="1200" dirty="0">
                <a:solidFill>
                  <a:schemeClr val="tx1"/>
                </a:solidFill>
                <a:effectLst/>
                <a:latin typeface="+mn-lt"/>
                <a:ea typeface="+mn-ea"/>
                <a:cs typeface="+mn-cs"/>
              </a:rPr>
              <a:t>LDA</a:t>
            </a:r>
            <a:r>
              <a:rPr lang="en-US" sz="1200" b="0" i="0" kern="1200" dirty="0">
                <a:solidFill>
                  <a:schemeClr val="tx1"/>
                </a:solidFill>
                <a:effectLst/>
                <a:latin typeface="+mn-lt"/>
                <a:ea typeface="+mn-ea"/>
                <a:cs typeface="+mn-cs"/>
              </a:rPr>
              <a:t>, for a given value of , you estimate the </a:t>
            </a:r>
            <a:r>
              <a:rPr lang="en-US" sz="1200" b="1" i="0" kern="1200" dirty="0">
                <a:solidFill>
                  <a:schemeClr val="tx1"/>
                </a:solidFill>
                <a:effectLst/>
                <a:latin typeface="+mn-lt"/>
                <a:ea typeface="+mn-ea"/>
                <a:cs typeface="+mn-cs"/>
              </a:rPr>
              <a:t>LDA</a:t>
            </a:r>
            <a:r>
              <a:rPr lang="en-US" sz="1200" b="0" i="0" kern="1200" dirty="0">
                <a:solidFill>
                  <a:schemeClr val="tx1"/>
                </a:solidFill>
                <a:effectLst/>
                <a:latin typeface="+mn-lt"/>
                <a:ea typeface="+mn-ea"/>
                <a:cs typeface="+mn-cs"/>
              </a:rPr>
              <a:t> model. Then given the theoretical word distributions represented by the topics, compare that to the actual topic mixtures, or distribution of words in your documents.</a:t>
            </a:r>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12</a:t>
            </a:fld>
            <a:endParaRPr lang="en-US"/>
          </a:p>
        </p:txBody>
      </p:sp>
    </p:spTree>
    <p:extLst>
      <p:ext uri="{BB962C8B-B14F-4D97-AF65-F5344CB8AC3E}">
        <p14:creationId xmlns:p14="http://schemas.microsoft.com/office/powerpoint/2010/main" val="2790643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18</a:t>
            </a:fld>
            <a:endParaRPr lang="en-US"/>
          </a:p>
        </p:txBody>
      </p:sp>
    </p:spTree>
    <p:extLst>
      <p:ext uri="{BB962C8B-B14F-4D97-AF65-F5344CB8AC3E}">
        <p14:creationId xmlns:p14="http://schemas.microsoft.com/office/powerpoint/2010/main" val="2926915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19</a:t>
            </a:fld>
            <a:endParaRPr lang="en-US"/>
          </a:p>
        </p:txBody>
      </p:sp>
    </p:spTree>
    <p:extLst>
      <p:ext uri="{BB962C8B-B14F-4D97-AF65-F5344CB8AC3E}">
        <p14:creationId xmlns:p14="http://schemas.microsoft.com/office/powerpoint/2010/main" val="2596385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big inherent problem with this style of class, as hinted above, is that there is no readily available textbook to teach current news and the responsibility of building a proper curriculum rests solely on the teacher. The challenge in planning for such a class, short of predicting the news, is balancing student exposure to an assortment of topics that can properly expand their lexicon, while keeping in mind new topics take more time to digest and recurring topics have limited opportunities to learn new terms and ideas. Additionally, students have different interests from each other. Some enjoyed recent topics on scientific discoveries, some wanted to discuss world politics, while others, sadly the majority, wanted to discuss the latest scandals in the Korean pop world. As a teacher, it was important to recognize the potential learning experience each topic has to offer and which subjects offer the most in terms of an overall learning experience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even with this in mind, it was hard to build a curriculum that could offer a diverse enough material throughout the year because it is impossible to predict the news. It seemed that each year we would finish discussing a particular topic, only to have the next big news story be something similar and feeling obligated to go over it, thus delaying or scrapping other lessons because of it. Some semesters last year felt more like a political science class than an English class and I could tell from the look in my students’ eyes that they were tired of it. And I know I was not alone when dealing with these issues as almost all of my old colleagues have expressed similar concerns in teaching current affairs classes as well. So, there must be a better way, right?</a:t>
            </a:r>
          </a:p>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2</a:t>
            </a:fld>
            <a:endParaRPr lang="en-US"/>
          </a:p>
        </p:txBody>
      </p:sp>
    </p:spTree>
    <p:extLst>
      <p:ext uri="{BB962C8B-B14F-4D97-AF65-F5344CB8AC3E}">
        <p14:creationId xmlns:p14="http://schemas.microsoft.com/office/powerpoint/2010/main" val="235181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there must be a better way, right?</a:t>
            </a:r>
          </a:p>
          <a:p>
            <a:endParaRPr lang="en-US" dirty="0"/>
          </a:p>
          <a:p>
            <a:r>
              <a:rPr lang="en-US" sz="1200" kern="1200" dirty="0">
                <a:solidFill>
                  <a:schemeClr val="tx1"/>
                </a:solidFill>
                <a:effectLst/>
                <a:latin typeface="+mn-lt"/>
                <a:ea typeface="+mn-ea"/>
                <a:cs typeface="+mn-cs"/>
              </a:rPr>
              <a:t>This is why, the question I propose for this project is: </a:t>
            </a:r>
          </a:p>
          <a:p>
            <a:r>
              <a:rPr lang="en-US" sz="1200" kern="1200" dirty="0">
                <a:solidFill>
                  <a:schemeClr val="tx1"/>
                </a:solidFill>
                <a:effectLst/>
                <a:latin typeface="+mn-lt"/>
                <a:ea typeface="+mn-ea"/>
                <a:cs typeface="+mn-cs"/>
              </a:rPr>
              <a:t>**Can we utilize natural language processing (NLP) methodology on news articles, namely topic modeling, to ensure students get exposure to a range of relevant topics in current news?**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Namely, can we look at historic news article data, extract key recurring topics with NLP, and use these topics to better build balanced curricula for courses that depend on teaching students in current affairs? Furthermore, can these same NLP methods procure a vocabulary list of key terms for said topics that can expedite the steep learning curve of learning unfamiliar topics?</a:t>
            </a:r>
          </a:p>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3</a:t>
            </a:fld>
            <a:endParaRPr lang="en-US"/>
          </a:p>
        </p:txBody>
      </p:sp>
    </p:spTree>
    <p:extLst>
      <p:ext uri="{BB962C8B-B14F-4D97-AF65-F5344CB8AC3E}">
        <p14:creationId xmlns:p14="http://schemas.microsoft.com/office/powerpoint/2010/main" val="2832089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big inherent problem with this style of class, as hinted above, is that there is no readily available textbook to teach current news and the responsibility of building a proper curriculum rests solely on the teacher. The challenge in planning for such a class, short of predicting the news, is balancing student exposure to an assortment of topics that can properly expand their lexicon, while keeping in mind new topics take more time to digest and recurring topics have limited opportunities to learn new terms and ideas. Additionally, students have different interests from each other. Some enjoyed recent topics on scientific discoveries, some wanted to discuss world politics, while others, sadly the majority, wanted to discuss the latest scandals in the Korean pop world. As a teacher, it was important to recognize the potential learning experience each topic has to offer and which subjects offer the most in terms of an overall learning experience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even with this in mind, it was hard to build a curriculum that could offer a diverse enough material throughout the year because it is impossible to predict the news. It seemed that each year we would finish discussing a particular topic, only to have the next big news story be something similar and feeling obligated to go over it, thus delaying or scrapping other lessons because of it. Some semesters last year felt more like a political science class than an English class and I could tell from the look in my students’ eyes that they were tired of it. And I know I was not alone when dealing with these issues as almost all of my old colleagues have expressed similar concerns in teaching current affairs classes as well. So, there must be a better way, right?</a:t>
            </a:r>
          </a:p>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4</a:t>
            </a:fld>
            <a:endParaRPr lang="en-US"/>
          </a:p>
        </p:txBody>
      </p:sp>
    </p:spTree>
    <p:extLst>
      <p:ext uri="{BB962C8B-B14F-4D97-AF65-F5344CB8AC3E}">
        <p14:creationId xmlns:p14="http://schemas.microsoft.com/office/powerpoint/2010/main" val="2438765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Extraction of text data from source</a:t>
            </a:r>
          </a:p>
          <a:p>
            <a:pPr rtl="0" fontAlgn="base"/>
            <a:r>
              <a:rPr lang="en-US" sz="1200" b="0" i="0" u="none" strike="noStrike" kern="1200" dirty="0">
                <a:solidFill>
                  <a:schemeClr val="tx1"/>
                </a:solidFill>
                <a:effectLst/>
                <a:latin typeface="+mn-lt"/>
                <a:ea typeface="+mn-ea"/>
                <a:cs typeface="+mn-cs"/>
              </a:rPr>
              <a:t>Removal of stop words (common filler words), numbers, punctuation, non-English characters, and any other irregularities</a:t>
            </a:r>
          </a:p>
          <a:p>
            <a:pPr rtl="0" fontAlgn="base"/>
            <a:r>
              <a:rPr lang="en-US" sz="1200" b="0" i="0" u="none" strike="noStrike" kern="1200" dirty="0">
                <a:solidFill>
                  <a:schemeClr val="tx1"/>
                </a:solidFill>
                <a:effectLst/>
                <a:latin typeface="+mn-lt"/>
                <a:ea typeface="+mn-ea"/>
                <a:cs typeface="+mn-cs"/>
              </a:rPr>
              <a:t>Tokenize the words</a:t>
            </a:r>
          </a:p>
          <a:p>
            <a:pPr rtl="0" fontAlgn="base"/>
            <a:r>
              <a:rPr lang="en-US" sz="1200" b="0" i="0" u="none" strike="noStrike" kern="1200" dirty="0">
                <a:solidFill>
                  <a:schemeClr val="tx1"/>
                </a:solidFill>
                <a:effectLst/>
                <a:latin typeface="+mn-lt"/>
                <a:ea typeface="+mn-ea"/>
                <a:cs typeface="+mn-cs"/>
              </a:rPr>
              <a:t>Lemmatization/stemming of tokens based on part of speech tagging</a:t>
            </a:r>
          </a:p>
          <a:p>
            <a:pPr rtl="0" fontAlgn="base"/>
            <a:r>
              <a:rPr lang="en-US" sz="1200" b="0" i="0" u="none" strike="noStrike" kern="1200" dirty="0">
                <a:solidFill>
                  <a:schemeClr val="tx1"/>
                </a:solidFill>
                <a:effectLst/>
                <a:latin typeface="+mn-lt"/>
                <a:ea typeface="+mn-ea"/>
                <a:cs typeface="+mn-cs"/>
              </a:rPr>
              <a:t>Summarize token to further reduce dimensionality</a:t>
            </a:r>
          </a:p>
          <a:p>
            <a:pPr rtl="0" fontAlgn="base"/>
            <a:r>
              <a:rPr lang="en-US" sz="1200" b="0" i="0" u="none" strike="noStrike" kern="1200" dirty="0">
                <a:solidFill>
                  <a:schemeClr val="tx1"/>
                </a:solidFill>
                <a:effectLst/>
                <a:latin typeface="+mn-lt"/>
                <a:ea typeface="+mn-ea"/>
                <a:cs typeface="+mn-cs"/>
              </a:rPr>
              <a:t>Vectorize summaries into a sparse matrix that can be analyzed (</a:t>
            </a:r>
            <a:r>
              <a:rPr lang="en-US" sz="1200" b="0" i="0" u="none" strike="noStrike" kern="1200" dirty="0" err="1">
                <a:solidFill>
                  <a:schemeClr val="tx1"/>
                </a:solidFill>
                <a:effectLst/>
                <a:latin typeface="+mn-lt"/>
                <a:ea typeface="+mn-ea"/>
                <a:cs typeface="+mn-cs"/>
              </a:rPr>
              <a:t>CountVectorizer</a:t>
            </a:r>
            <a:r>
              <a:rPr lang="en-US" sz="1200" b="0" i="0" u="none" strike="noStrike" kern="1200" dirty="0">
                <a:solidFill>
                  <a:schemeClr val="tx1"/>
                </a:solidFill>
                <a:effectLst/>
                <a:latin typeface="+mn-lt"/>
                <a:ea typeface="+mn-ea"/>
                <a:cs typeface="+mn-cs"/>
              </a:rPr>
              <a:t> and/or </a:t>
            </a:r>
            <a:r>
              <a:rPr lang="en-US" sz="1200" b="0" i="0" u="none" strike="noStrike" kern="1200" dirty="0" err="1">
                <a:solidFill>
                  <a:schemeClr val="tx1"/>
                </a:solidFill>
                <a:effectLst/>
                <a:latin typeface="+mn-lt"/>
                <a:ea typeface="+mn-ea"/>
                <a:cs typeface="+mn-cs"/>
              </a:rPr>
              <a:t>TfidfVectorizer</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5</a:t>
            </a:fld>
            <a:endParaRPr lang="en-US"/>
          </a:p>
        </p:txBody>
      </p:sp>
    </p:spTree>
    <p:extLst>
      <p:ext uri="{BB962C8B-B14F-4D97-AF65-F5344CB8AC3E}">
        <p14:creationId xmlns:p14="http://schemas.microsoft.com/office/powerpoint/2010/main" val="415698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6</a:t>
            </a:fld>
            <a:endParaRPr lang="en-US"/>
          </a:p>
        </p:txBody>
      </p:sp>
    </p:spTree>
    <p:extLst>
      <p:ext uri="{BB962C8B-B14F-4D97-AF65-F5344CB8AC3E}">
        <p14:creationId xmlns:p14="http://schemas.microsoft.com/office/powerpoint/2010/main" val="2346151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8</a:t>
            </a:fld>
            <a:endParaRPr lang="en-US"/>
          </a:p>
        </p:txBody>
      </p:sp>
    </p:spTree>
    <p:extLst>
      <p:ext uri="{BB962C8B-B14F-4D97-AF65-F5344CB8AC3E}">
        <p14:creationId xmlns:p14="http://schemas.microsoft.com/office/powerpoint/2010/main" val="306635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1200" b="0" i="0" kern="1200" dirty="0">
                <a:solidFill>
                  <a:schemeClr val="tx1"/>
                </a:solidFill>
                <a:effectLst/>
                <a:latin typeface="+mn-lt"/>
                <a:ea typeface="+mn-ea"/>
                <a:cs typeface="+mn-cs"/>
              </a:rPr>
              <a:t>811223 / 192410 = 4.216 (More than 75% decrease)</a:t>
            </a:r>
          </a:p>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9</a:t>
            </a:fld>
            <a:endParaRPr lang="en-US"/>
          </a:p>
        </p:txBody>
      </p:sp>
    </p:spTree>
    <p:extLst>
      <p:ext uri="{BB962C8B-B14F-4D97-AF65-F5344CB8AC3E}">
        <p14:creationId xmlns:p14="http://schemas.microsoft.com/office/powerpoint/2010/main" val="29265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Non-Negative Matrix Factorization (NMF)</a:t>
            </a:r>
          </a:p>
          <a:p>
            <a:pPr rtl="0" fontAlgn="base"/>
            <a:r>
              <a:rPr lang="en-US" sz="1200" b="0" i="0" u="none" strike="noStrike" kern="1200" dirty="0">
                <a:solidFill>
                  <a:schemeClr val="tx1"/>
                </a:solidFill>
                <a:effectLst/>
                <a:latin typeface="+mn-lt"/>
                <a:ea typeface="+mn-ea"/>
                <a:cs typeface="+mn-cs"/>
              </a:rPr>
              <a:t>Latent Dirichlet Allocation (LDA)</a:t>
            </a:r>
          </a:p>
          <a:p>
            <a:pPr rtl="0" fontAlgn="base"/>
            <a:r>
              <a:rPr lang="en-US" sz="1200" b="0" i="0" u="none" strike="noStrike" kern="1200" dirty="0" err="1">
                <a:solidFill>
                  <a:schemeClr val="tx1"/>
                </a:solidFill>
                <a:effectLst/>
                <a:latin typeface="+mn-lt"/>
                <a:ea typeface="+mn-ea"/>
                <a:cs typeface="+mn-cs"/>
              </a:rPr>
              <a:t>TruncatedSVD</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79C3CC0-EB27-6244-AFBF-E28DF8567992}" type="slidenum">
              <a:rPr lang="en-US" smtClean="0"/>
              <a:t>10</a:t>
            </a:fld>
            <a:endParaRPr lang="en-US"/>
          </a:p>
        </p:txBody>
      </p:sp>
    </p:spTree>
    <p:extLst>
      <p:ext uri="{BB962C8B-B14F-4D97-AF65-F5344CB8AC3E}">
        <p14:creationId xmlns:p14="http://schemas.microsoft.com/office/powerpoint/2010/main" val="107018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EA63346-1790-0540-9F53-4F04D6DB5313}" type="datetime1">
              <a:rPr lang="en-US" smtClean="0"/>
              <a:t>1/27/21</a:t>
            </a:fld>
            <a:endParaRPr lang="en-JP"/>
          </a:p>
        </p:txBody>
      </p:sp>
      <p:sp>
        <p:nvSpPr>
          <p:cNvPr id="5" name="Footer Placeholder 4"/>
          <p:cNvSpPr>
            <a:spLocks noGrp="1"/>
          </p:cNvSpPr>
          <p:nvPr>
            <p:ph type="ftr" sz="quarter" idx="11"/>
          </p:nvPr>
        </p:nvSpPr>
        <p:spPr>
          <a:xfrm>
            <a:off x="1876424" y="5410201"/>
            <a:ext cx="5124886" cy="365125"/>
          </a:xfrm>
        </p:spPr>
        <p:txBody>
          <a:bodyPr/>
          <a:lstStyle/>
          <a:p>
            <a:endParaRPr lang="en-JP"/>
          </a:p>
        </p:txBody>
      </p:sp>
      <p:sp>
        <p:nvSpPr>
          <p:cNvPr id="6" name="Slide Number Placeholder 5"/>
          <p:cNvSpPr>
            <a:spLocks noGrp="1"/>
          </p:cNvSpPr>
          <p:nvPr>
            <p:ph type="sldNum" sz="quarter" idx="12"/>
          </p:nvPr>
        </p:nvSpPr>
        <p:spPr>
          <a:xfrm>
            <a:off x="9896911" y="5410199"/>
            <a:ext cx="771089" cy="365125"/>
          </a:xfrm>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109861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2FC6A3-69AA-964D-9BE0-4F7C5E2B2F2A}" type="datetime1">
              <a:rPr lang="en-US" smtClean="0"/>
              <a:t>1/27/21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2600247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AC1111-FCCE-E54E-A694-52837EC97598}" type="datetime1">
              <a:rPr lang="en-US" smtClean="0"/>
              <a:t>1/27/21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1173765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465844-DF97-EC4E-A69D-C7C2AB92FE05}" type="datetime1">
              <a:rPr lang="en-US" smtClean="0"/>
              <a:t>1/27/21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ADD9F89A-51C4-D946-8F60-2D1D0261A9C8}" type="slidenum">
              <a:rPr lang="en-JP" smtClean="0"/>
              <a:t>‹#›</a:t>
            </a:fld>
            <a:endParaRPr lang="en-JP"/>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2794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ED892-434A-3D49-A8D9-32E0654598C8}" type="datetime1">
              <a:rPr lang="en-US" smtClean="0"/>
              <a:t>1/27/21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3058217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A1F1B3-80BC-2E42-A4DC-76CB57B34F7F}" type="datetime1">
              <a:rPr lang="en-US" smtClean="0"/>
              <a:t>1/27/21</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3379480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ABB0DE-1192-8A47-86F0-8F1E6E93522E}" type="datetime1">
              <a:rPr lang="en-US" smtClean="0"/>
              <a:t>1/27/21</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3978368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1030E-B9CB-944B-81EE-CAB1C56A03FD}" type="datetime1">
              <a:rPr lang="en-US" smtClean="0"/>
              <a:t>1/27/21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2082231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DFD7F9-65D6-BD40-A1B5-4F95247F5053}" type="datetime1">
              <a:rPr lang="en-US" smtClean="0"/>
              <a:t>1/27/21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108184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EC1F9C-35DC-3A42-8E44-11E0AFA679EE}" type="datetime1">
              <a:rPr lang="en-US" smtClean="0"/>
              <a:t>1/27/21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303885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C8885-0135-9449-9174-82D7069F162B}" type="datetime1">
              <a:rPr lang="en-US" smtClean="0"/>
              <a:t>1/27/21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2645976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520575-4B83-E045-8503-274913F8D962}" type="datetime1">
              <a:rPr lang="en-US" smtClean="0"/>
              <a:t>1/27/21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304696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872046-489D-3F4E-847F-F608E2DD634B}" type="datetime1">
              <a:rPr lang="en-US" smtClean="0"/>
              <a:t>1/27/21</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3990759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3D5A0F-E549-574D-8965-B56AACA30DAC}" type="datetime1">
              <a:rPr lang="en-US" smtClean="0"/>
              <a:t>1/27/21</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3825094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C49EB9-681B-904D-AF2B-51195662EB96}" type="datetime1">
              <a:rPr lang="en-US" smtClean="0"/>
              <a:t>1/27/21</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221620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F5DD6E-D2D7-E843-9FC1-47D77730955D}" type="datetime1">
              <a:rPr lang="en-US" smtClean="0"/>
              <a:t>1/27/21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125231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702E15-D31B-B643-A687-D7FADD86F04A}" type="datetime1">
              <a:rPr lang="en-US" smtClean="0"/>
              <a:t>1/27/21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ADD9F89A-51C4-D946-8F60-2D1D0261A9C8}" type="slidenum">
              <a:rPr lang="en-JP" smtClean="0"/>
              <a:t>‹#›</a:t>
            </a:fld>
            <a:endParaRPr lang="en-JP"/>
          </a:p>
        </p:txBody>
      </p:sp>
    </p:spTree>
    <p:extLst>
      <p:ext uri="{BB962C8B-B14F-4D97-AF65-F5344CB8AC3E}">
        <p14:creationId xmlns:p14="http://schemas.microsoft.com/office/powerpoint/2010/main" val="2674669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25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B0663C-9BC6-9F4B-AA76-9AF66C97DEC4}" type="datetime1">
              <a:rPr lang="en-US" smtClean="0"/>
              <a:t>1/27/21</a:t>
            </a:fld>
            <a:endParaRPr lang="en-JP"/>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DD9F89A-51C4-D946-8F60-2D1D0261A9C8}" type="slidenum">
              <a:rPr lang="en-JP" smtClean="0"/>
              <a:t>‹#›</a:t>
            </a:fld>
            <a:endParaRPr lang="en-JP"/>
          </a:p>
        </p:txBody>
      </p:sp>
    </p:spTree>
    <p:extLst>
      <p:ext uri="{BB962C8B-B14F-4D97-AF65-F5344CB8AC3E}">
        <p14:creationId xmlns:p14="http://schemas.microsoft.com/office/powerpoint/2010/main" val="100822585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2942-165B-5549-AAE7-01FF7FC62E68}"/>
              </a:ext>
            </a:extLst>
          </p:cNvPr>
          <p:cNvSpPr>
            <a:spLocks noGrp="1"/>
          </p:cNvSpPr>
          <p:nvPr>
            <p:ph type="ctrTitle"/>
          </p:nvPr>
        </p:nvSpPr>
        <p:spPr/>
        <p:txBody>
          <a:bodyPr>
            <a:normAutofit/>
          </a:bodyPr>
          <a:lstStyle/>
          <a:p>
            <a:r>
              <a:rPr lang="en-US" b="1" dirty="0">
                <a:solidFill>
                  <a:schemeClr val="bg1"/>
                </a:solidFill>
              </a:rPr>
              <a:t>NLP Topic Modeling of CNN Web Articles via LDA for ESL APPLICATIONS</a:t>
            </a:r>
            <a:endParaRPr lang="en-JP" dirty="0">
              <a:solidFill>
                <a:schemeClr val="bg1"/>
              </a:solidFill>
            </a:endParaRPr>
          </a:p>
        </p:txBody>
      </p:sp>
      <p:sp>
        <p:nvSpPr>
          <p:cNvPr id="3" name="Subtitle 2">
            <a:extLst>
              <a:ext uri="{FF2B5EF4-FFF2-40B4-BE49-F238E27FC236}">
                <a16:creationId xmlns:a16="http://schemas.microsoft.com/office/drawing/2014/main" id="{428A1705-B602-A940-8899-99C687B321A9}"/>
              </a:ext>
            </a:extLst>
          </p:cNvPr>
          <p:cNvSpPr>
            <a:spLocks noGrp="1"/>
          </p:cNvSpPr>
          <p:nvPr>
            <p:ph type="subTitle" idx="1"/>
          </p:nvPr>
        </p:nvSpPr>
        <p:spPr/>
        <p:txBody>
          <a:bodyPr/>
          <a:lstStyle/>
          <a:p>
            <a:pPr algn="r"/>
            <a:endParaRPr lang="en-JP" dirty="0">
              <a:solidFill>
                <a:schemeClr val="bg1"/>
              </a:solidFill>
            </a:endParaRPr>
          </a:p>
          <a:p>
            <a:pPr algn="r"/>
            <a:r>
              <a:rPr lang="en-JP" dirty="0">
                <a:solidFill>
                  <a:schemeClr val="bg1"/>
                </a:solidFill>
              </a:rPr>
              <a:t>Barrett Nibling</a:t>
            </a:r>
          </a:p>
          <a:p>
            <a:pPr algn="r"/>
            <a:r>
              <a:rPr lang="en-JP" dirty="0">
                <a:solidFill>
                  <a:schemeClr val="bg1"/>
                </a:solidFill>
              </a:rPr>
              <a:t>bnibling@gmail.com</a:t>
            </a:r>
          </a:p>
        </p:txBody>
      </p:sp>
    </p:spTree>
    <p:extLst>
      <p:ext uri="{BB962C8B-B14F-4D97-AF65-F5344CB8AC3E}">
        <p14:creationId xmlns:p14="http://schemas.microsoft.com/office/powerpoint/2010/main" val="664727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DE55-977C-CF44-B5C1-CFF2179FF8EA}"/>
              </a:ext>
            </a:extLst>
          </p:cNvPr>
          <p:cNvSpPr>
            <a:spLocks noGrp="1"/>
          </p:cNvSpPr>
          <p:nvPr>
            <p:ph type="title"/>
          </p:nvPr>
        </p:nvSpPr>
        <p:spPr/>
        <p:txBody>
          <a:bodyPr/>
          <a:lstStyle/>
          <a:p>
            <a:r>
              <a:rPr lang="en-US" dirty="0">
                <a:solidFill>
                  <a:schemeClr val="bg1"/>
                </a:solidFill>
              </a:rPr>
              <a:t>After Preprocessing</a:t>
            </a:r>
            <a:endParaRPr lang="en-US" dirty="0"/>
          </a:p>
        </p:txBody>
      </p:sp>
      <p:pic>
        <p:nvPicPr>
          <p:cNvPr id="7" name="Content Placeholder 6">
            <a:extLst>
              <a:ext uri="{FF2B5EF4-FFF2-40B4-BE49-F238E27FC236}">
                <a16:creationId xmlns:a16="http://schemas.microsoft.com/office/drawing/2014/main" id="{DAF0BD40-F9E6-1046-BABB-9275C93588B9}"/>
              </a:ext>
            </a:extLst>
          </p:cNvPr>
          <p:cNvPicPr>
            <a:picLocks noGrp="1" noChangeAspect="1"/>
          </p:cNvPicPr>
          <p:nvPr>
            <p:ph sz="half" idx="2"/>
          </p:nvPr>
        </p:nvPicPr>
        <p:blipFill>
          <a:blip r:embed="rId3"/>
          <a:stretch>
            <a:fillRect/>
          </a:stretch>
        </p:blipFill>
        <p:spPr>
          <a:xfrm>
            <a:off x="7149662" y="2509944"/>
            <a:ext cx="4875213" cy="2988969"/>
          </a:xfrm>
          <a:prstGeom prst="rect">
            <a:avLst/>
          </a:prstGeom>
        </p:spPr>
      </p:pic>
      <p:sp>
        <p:nvSpPr>
          <p:cNvPr id="5" name="Slide Number Placeholder 4">
            <a:extLst>
              <a:ext uri="{FF2B5EF4-FFF2-40B4-BE49-F238E27FC236}">
                <a16:creationId xmlns:a16="http://schemas.microsoft.com/office/drawing/2014/main" id="{7860E08A-2F1D-FF4B-BBDC-55A090C337F8}"/>
              </a:ext>
            </a:extLst>
          </p:cNvPr>
          <p:cNvSpPr>
            <a:spLocks noGrp="1"/>
          </p:cNvSpPr>
          <p:nvPr>
            <p:ph type="sldNum" sz="quarter" idx="12"/>
          </p:nvPr>
        </p:nvSpPr>
        <p:spPr/>
        <p:txBody>
          <a:bodyPr/>
          <a:lstStyle/>
          <a:p>
            <a:fld id="{ADD9F89A-51C4-D946-8F60-2D1D0261A9C8}" type="slidenum">
              <a:rPr lang="en-JP" smtClean="0"/>
              <a:t>9</a:t>
            </a:fld>
            <a:endParaRPr lang="en-JP"/>
          </a:p>
        </p:txBody>
      </p:sp>
      <p:pic>
        <p:nvPicPr>
          <p:cNvPr id="10" name="Content Placeholder 5">
            <a:extLst>
              <a:ext uri="{FF2B5EF4-FFF2-40B4-BE49-F238E27FC236}">
                <a16:creationId xmlns:a16="http://schemas.microsoft.com/office/drawing/2014/main" id="{9FB51B64-360C-694D-A54F-D646D5ECF92F}"/>
              </a:ext>
            </a:extLst>
          </p:cNvPr>
          <p:cNvPicPr>
            <a:picLocks noGrp="1" noChangeAspect="1"/>
          </p:cNvPicPr>
          <p:nvPr>
            <p:ph sz="half" idx="1"/>
          </p:nvPr>
        </p:nvPicPr>
        <p:blipFill>
          <a:blip r:embed="rId4"/>
          <a:stretch>
            <a:fillRect/>
          </a:stretch>
        </p:blipFill>
        <p:spPr>
          <a:xfrm>
            <a:off x="167125" y="2509944"/>
            <a:ext cx="6060749" cy="2598084"/>
          </a:xfrm>
          <a:prstGeom prst="rect">
            <a:avLst/>
          </a:prstGeom>
        </p:spPr>
      </p:pic>
      <p:pic>
        <p:nvPicPr>
          <p:cNvPr id="11" name="Picture 10">
            <a:extLst>
              <a:ext uri="{FF2B5EF4-FFF2-40B4-BE49-F238E27FC236}">
                <a16:creationId xmlns:a16="http://schemas.microsoft.com/office/drawing/2014/main" id="{0813CBB6-0341-9443-9BAD-6AF4A77F6A9A}"/>
              </a:ext>
            </a:extLst>
          </p:cNvPr>
          <p:cNvPicPr>
            <a:picLocks noChangeAspect="1"/>
          </p:cNvPicPr>
          <p:nvPr/>
        </p:nvPicPr>
        <p:blipFill>
          <a:blip r:embed="rId5"/>
          <a:stretch>
            <a:fillRect/>
          </a:stretch>
        </p:blipFill>
        <p:spPr>
          <a:xfrm>
            <a:off x="2532174" y="5392736"/>
            <a:ext cx="3695700" cy="673100"/>
          </a:xfrm>
          <a:prstGeom prst="rect">
            <a:avLst/>
          </a:prstGeom>
        </p:spPr>
      </p:pic>
    </p:spTree>
    <p:extLst>
      <p:ext uri="{BB962C8B-B14F-4D97-AF65-F5344CB8AC3E}">
        <p14:creationId xmlns:p14="http://schemas.microsoft.com/office/powerpoint/2010/main" val="2290739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FE0A-A59A-A642-8E53-186194F337C2}"/>
              </a:ext>
            </a:extLst>
          </p:cNvPr>
          <p:cNvSpPr>
            <a:spLocks noGrp="1"/>
          </p:cNvSpPr>
          <p:nvPr>
            <p:ph type="title"/>
          </p:nvPr>
        </p:nvSpPr>
        <p:spPr>
          <a:xfrm>
            <a:off x="1141413" y="618518"/>
            <a:ext cx="7371966" cy="1478570"/>
          </a:xfrm>
        </p:spPr>
        <p:txBody>
          <a:bodyPr>
            <a:normAutofit/>
          </a:bodyPr>
          <a:lstStyle/>
          <a:p>
            <a:r>
              <a:rPr lang="en-US" sz="3200" dirty="0">
                <a:solidFill>
                  <a:schemeClr val="bg1"/>
                </a:solidFill>
              </a:rPr>
              <a:t>3. Vectorizing- </a:t>
            </a:r>
            <a:r>
              <a:rPr lang="en-US" sz="3200" dirty="0" err="1">
                <a:solidFill>
                  <a:schemeClr val="bg1"/>
                </a:solidFill>
              </a:rPr>
              <a:t>Countvectorizer</a:t>
            </a:r>
            <a:r>
              <a:rPr lang="en-US" sz="3200" dirty="0">
                <a:solidFill>
                  <a:schemeClr val="bg1"/>
                </a:solidFill>
              </a:rPr>
              <a:t>()</a:t>
            </a:r>
            <a:br>
              <a:rPr lang="en-JP" dirty="0">
                <a:solidFill>
                  <a:schemeClr val="bg1"/>
                </a:solidFill>
              </a:rPr>
            </a:br>
            <a:endParaRPr lang="en-JP" dirty="0">
              <a:solidFill>
                <a:schemeClr val="bg1"/>
              </a:solidFill>
            </a:endParaRPr>
          </a:p>
        </p:txBody>
      </p:sp>
      <p:sp>
        <p:nvSpPr>
          <p:cNvPr id="3" name="Content Placeholder 2">
            <a:extLst>
              <a:ext uri="{FF2B5EF4-FFF2-40B4-BE49-F238E27FC236}">
                <a16:creationId xmlns:a16="http://schemas.microsoft.com/office/drawing/2014/main" id="{85BBBD11-8D0C-8643-9292-E4BDDEE95575}"/>
              </a:ext>
            </a:extLst>
          </p:cNvPr>
          <p:cNvSpPr>
            <a:spLocks noGrp="1"/>
          </p:cNvSpPr>
          <p:nvPr>
            <p:ph idx="1"/>
          </p:nvPr>
        </p:nvSpPr>
        <p:spPr>
          <a:xfrm>
            <a:off x="1141413" y="1591294"/>
            <a:ext cx="4954588" cy="4777609"/>
          </a:xfrm>
        </p:spPr>
        <p:txBody>
          <a:bodyPr>
            <a:normAutofit lnSpcReduction="10000"/>
          </a:bodyPr>
          <a:lstStyle/>
          <a:p>
            <a:r>
              <a:rPr lang="en-US" dirty="0" err="1">
                <a:solidFill>
                  <a:schemeClr val="bg1"/>
                </a:solidFill>
                <a:latin typeface="Arial" panose="020B0604020202020204" pitchFamily="34" charset="0"/>
                <a:cs typeface="Arial" panose="020B0604020202020204" pitchFamily="34" charset="0"/>
              </a:rPr>
              <a:t>CountVectorizer</a:t>
            </a:r>
            <a:r>
              <a:rPr lang="en-US" dirty="0">
                <a:solidFill>
                  <a:schemeClr val="bg1"/>
                </a:solidFill>
                <a:latin typeface="Arial" panose="020B0604020202020204" pitchFamily="34" charset="0"/>
                <a:cs typeface="Arial" panose="020B0604020202020204" pitchFamily="34" charset="0"/>
              </a:rPr>
              <a:t> is essentially a Bag-of-Words model provided by </a:t>
            </a:r>
            <a:r>
              <a:rPr lang="en-US" dirty="0" err="1">
                <a:solidFill>
                  <a:schemeClr val="bg1"/>
                </a:solidFill>
                <a:latin typeface="Arial" panose="020B0604020202020204" pitchFamily="34" charset="0"/>
                <a:cs typeface="Arial" panose="020B0604020202020204" pitchFamily="34" charset="0"/>
              </a:rPr>
              <a:t>sklearn</a:t>
            </a:r>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Creates sparse data text matrix of token frequencies</a:t>
            </a:r>
          </a:p>
          <a:p>
            <a:r>
              <a:rPr lang="en-US" dirty="0">
                <a:solidFill>
                  <a:schemeClr val="bg1"/>
                </a:solidFill>
                <a:latin typeface="Arial" panose="020B0604020202020204" pitchFamily="34" charset="0"/>
                <a:cs typeface="Arial" panose="020B0604020202020204" pitchFamily="34" charset="0"/>
              </a:rPr>
              <a:t>Further dimensionality reduction:</a:t>
            </a:r>
          </a:p>
          <a:p>
            <a:pPr lvl="1"/>
            <a:r>
              <a:rPr lang="en-US" dirty="0">
                <a:solidFill>
                  <a:schemeClr val="bg1"/>
                </a:solidFill>
                <a:latin typeface="Arial" panose="020B0604020202020204" pitchFamily="34" charset="0"/>
                <a:cs typeface="Arial" panose="020B0604020202020204" pitchFamily="34" charset="0"/>
              </a:rPr>
              <a:t>Removed all tokens that appear less than 5 times</a:t>
            </a:r>
          </a:p>
          <a:p>
            <a:pPr lvl="1"/>
            <a:r>
              <a:rPr lang="en-US" dirty="0">
                <a:solidFill>
                  <a:schemeClr val="bg1"/>
                </a:solidFill>
                <a:latin typeface="Arial" panose="020B0604020202020204" pitchFamily="34" charset="0"/>
                <a:cs typeface="Arial" panose="020B0604020202020204" pitchFamily="34" charset="0"/>
              </a:rPr>
              <a:t>Removed all tokens less than 4 characters in length (i.e. abbreviations)</a:t>
            </a:r>
          </a:p>
          <a:p>
            <a:pPr lvl="1"/>
            <a:endParaRPr lang="en-US" dirty="0">
              <a:solidFill>
                <a:schemeClr val="bg1"/>
              </a:solidFill>
              <a:latin typeface="Arial" panose="020B0604020202020204" pitchFamily="34" charset="0"/>
              <a:cs typeface="Arial" panose="020B0604020202020204" pitchFamily="34" charset="0"/>
            </a:endParaRPr>
          </a:p>
          <a:p>
            <a:pPr lvl="1"/>
            <a:endParaRPr lang="en-US" dirty="0">
              <a:solidFill>
                <a:schemeClr val="bg1"/>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9DAB5447-67C7-FE43-A9CB-1CFFE21E57AB}"/>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10</a:t>
            </a:fld>
            <a:endParaRPr lang="en-JP" dirty="0">
              <a:solidFill>
                <a:schemeClr val="bg1"/>
              </a:solidFill>
            </a:endParaRPr>
          </a:p>
        </p:txBody>
      </p:sp>
      <p:sp>
        <p:nvSpPr>
          <p:cNvPr id="10" name="Slide Number Placeholder 4">
            <a:extLst>
              <a:ext uri="{FF2B5EF4-FFF2-40B4-BE49-F238E27FC236}">
                <a16:creationId xmlns:a16="http://schemas.microsoft.com/office/drawing/2014/main" id="{4B54147D-0A95-8C41-9ACA-6E82645B9AB0}"/>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D9F89A-51C4-D946-8F60-2D1D0261A9C8}" type="slidenum">
              <a:rPr lang="en-JP" smtClean="0"/>
              <a:pPr/>
              <a:t>10</a:t>
            </a:fld>
            <a:endParaRPr lang="en-JP" dirty="0"/>
          </a:p>
        </p:txBody>
      </p:sp>
      <p:pic>
        <p:nvPicPr>
          <p:cNvPr id="4" name="Picture 3">
            <a:extLst>
              <a:ext uri="{FF2B5EF4-FFF2-40B4-BE49-F238E27FC236}">
                <a16:creationId xmlns:a16="http://schemas.microsoft.com/office/drawing/2014/main" id="{2750EBC8-697D-7D41-B11D-47BD6B6DBFA1}"/>
              </a:ext>
            </a:extLst>
          </p:cNvPr>
          <p:cNvPicPr>
            <a:picLocks noChangeAspect="1"/>
          </p:cNvPicPr>
          <p:nvPr/>
        </p:nvPicPr>
        <p:blipFill>
          <a:blip r:embed="rId3"/>
          <a:stretch>
            <a:fillRect/>
          </a:stretch>
        </p:blipFill>
        <p:spPr>
          <a:xfrm>
            <a:off x="6942355" y="4232274"/>
            <a:ext cx="4864100" cy="1651000"/>
          </a:xfrm>
          <a:prstGeom prst="rect">
            <a:avLst/>
          </a:prstGeom>
        </p:spPr>
      </p:pic>
      <p:pic>
        <p:nvPicPr>
          <p:cNvPr id="5" name="Picture 4">
            <a:extLst>
              <a:ext uri="{FF2B5EF4-FFF2-40B4-BE49-F238E27FC236}">
                <a16:creationId xmlns:a16="http://schemas.microsoft.com/office/drawing/2014/main" id="{80941AEA-FAB6-4444-AC1B-8BEDE2BA3EB7}"/>
              </a:ext>
            </a:extLst>
          </p:cNvPr>
          <p:cNvPicPr>
            <a:picLocks noChangeAspect="1"/>
          </p:cNvPicPr>
          <p:nvPr/>
        </p:nvPicPr>
        <p:blipFill>
          <a:blip r:embed="rId4"/>
          <a:stretch>
            <a:fillRect/>
          </a:stretch>
        </p:blipFill>
        <p:spPr>
          <a:xfrm>
            <a:off x="6930029" y="1675861"/>
            <a:ext cx="4876426" cy="1309287"/>
          </a:xfrm>
          <a:prstGeom prst="rect">
            <a:avLst/>
          </a:prstGeom>
        </p:spPr>
      </p:pic>
      <p:cxnSp>
        <p:nvCxnSpPr>
          <p:cNvPr id="8" name="Straight Arrow Connector 7">
            <a:extLst>
              <a:ext uri="{FF2B5EF4-FFF2-40B4-BE49-F238E27FC236}">
                <a16:creationId xmlns:a16="http://schemas.microsoft.com/office/drawing/2014/main" id="{B0F2C4B2-2915-6140-924D-5FC7DD05E943}"/>
              </a:ext>
            </a:extLst>
          </p:cNvPr>
          <p:cNvCxnSpPr/>
          <p:nvPr/>
        </p:nvCxnSpPr>
        <p:spPr>
          <a:xfrm>
            <a:off x="9238593" y="3105807"/>
            <a:ext cx="0" cy="874291"/>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65473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FE0A-A59A-A642-8E53-186194F337C2}"/>
              </a:ext>
            </a:extLst>
          </p:cNvPr>
          <p:cNvSpPr>
            <a:spLocks noGrp="1"/>
          </p:cNvSpPr>
          <p:nvPr>
            <p:ph type="title"/>
          </p:nvPr>
        </p:nvSpPr>
        <p:spPr>
          <a:xfrm>
            <a:off x="1141413" y="618518"/>
            <a:ext cx="5921539" cy="1478570"/>
          </a:xfrm>
        </p:spPr>
        <p:txBody>
          <a:bodyPr>
            <a:normAutofit/>
          </a:bodyPr>
          <a:lstStyle/>
          <a:p>
            <a:r>
              <a:rPr lang="en-US" sz="3200" dirty="0">
                <a:solidFill>
                  <a:schemeClr val="bg1"/>
                </a:solidFill>
              </a:rPr>
              <a:t>4. modeling- LDA</a:t>
            </a:r>
            <a:br>
              <a:rPr lang="en-JP" dirty="0">
                <a:solidFill>
                  <a:schemeClr val="bg1"/>
                </a:solidFill>
              </a:rPr>
            </a:br>
            <a:endParaRPr lang="en-JP" dirty="0">
              <a:solidFill>
                <a:schemeClr val="bg1"/>
              </a:solidFill>
            </a:endParaRPr>
          </a:p>
        </p:txBody>
      </p:sp>
      <p:sp>
        <p:nvSpPr>
          <p:cNvPr id="3" name="Content Placeholder 2">
            <a:extLst>
              <a:ext uri="{FF2B5EF4-FFF2-40B4-BE49-F238E27FC236}">
                <a16:creationId xmlns:a16="http://schemas.microsoft.com/office/drawing/2014/main" id="{85BBBD11-8D0C-8643-9292-E4BDDEE95575}"/>
              </a:ext>
            </a:extLst>
          </p:cNvPr>
          <p:cNvSpPr>
            <a:spLocks noGrp="1"/>
          </p:cNvSpPr>
          <p:nvPr>
            <p:ph idx="1"/>
          </p:nvPr>
        </p:nvSpPr>
        <p:spPr>
          <a:xfrm>
            <a:off x="1141413" y="1591294"/>
            <a:ext cx="4954588" cy="4777609"/>
          </a:xfrm>
        </p:spPr>
        <p:txBody>
          <a:bodyPr>
            <a:normAutofit/>
          </a:bodyPr>
          <a:lstStyle/>
          <a:p>
            <a:r>
              <a:rPr lang="en-US" dirty="0">
                <a:solidFill>
                  <a:schemeClr val="bg1"/>
                </a:solidFill>
                <a:latin typeface="Arial" panose="020B0604020202020204" pitchFamily="34" charset="0"/>
                <a:cs typeface="Arial" panose="020B0604020202020204" pitchFamily="34" charset="0"/>
              </a:rPr>
              <a:t>Latent Dirichlet Allocation gives the probability of these tokens and frequencies belonging to a label or topic</a:t>
            </a:r>
          </a:p>
          <a:p>
            <a:r>
              <a:rPr lang="en-US" dirty="0">
                <a:solidFill>
                  <a:schemeClr val="bg1"/>
                </a:solidFill>
                <a:latin typeface="Arial" panose="020B0604020202020204" pitchFamily="34" charset="0"/>
                <a:cs typeface="Arial" panose="020B0604020202020204" pitchFamily="34" charset="0"/>
              </a:rPr>
              <a:t>Various packages available, but used </a:t>
            </a:r>
            <a:r>
              <a:rPr lang="en-US" dirty="0" err="1">
                <a:solidFill>
                  <a:schemeClr val="bg1"/>
                </a:solidFill>
                <a:latin typeface="Arial" panose="020B0604020202020204" pitchFamily="34" charset="0"/>
                <a:cs typeface="Arial" panose="020B0604020202020204" pitchFamily="34" charset="0"/>
              </a:rPr>
              <a:t>sklearn’s</a:t>
            </a:r>
            <a:r>
              <a:rPr lang="en-US" dirty="0">
                <a:solidFill>
                  <a:schemeClr val="bg1"/>
                </a:solidFill>
                <a:latin typeface="Arial" panose="020B0604020202020204" pitchFamily="34" charset="0"/>
                <a:cs typeface="Arial" panose="020B0604020202020204" pitchFamily="34" charset="0"/>
              </a:rPr>
              <a:t> version</a:t>
            </a:r>
          </a:p>
          <a:p>
            <a:r>
              <a:rPr lang="en-US" dirty="0">
                <a:solidFill>
                  <a:schemeClr val="bg1"/>
                </a:solidFill>
                <a:latin typeface="Arial" panose="020B0604020202020204" pitchFamily="34" charset="0"/>
                <a:cs typeface="Arial" panose="020B0604020202020204" pitchFamily="34" charset="0"/>
              </a:rPr>
              <a:t>Set number of output topics and have the model fit to the vectorized text matrix</a:t>
            </a:r>
          </a:p>
          <a:p>
            <a:endParaRPr lang="en-US" dirty="0">
              <a:solidFill>
                <a:schemeClr val="bg1"/>
              </a:solidFill>
              <a:latin typeface="Arial" panose="020B0604020202020204" pitchFamily="34" charset="0"/>
              <a:cs typeface="Arial" panose="020B0604020202020204" pitchFamily="34" charset="0"/>
            </a:endParaRPr>
          </a:p>
          <a:p>
            <a:pPr lvl="1"/>
            <a:endParaRPr lang="en-US" dirty="0">
              <a:solidFill>
                <a:schemeClr val="bg1"/>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9DAB5447-67C7-FE43-A9CB-1CFFE21E57AB}"/>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11</a:t>
            </a:fld>
            <a:endParaRPr lang="en-JP" dirty="0">
              <a:solidFill>
                <a:schemeClr val="bg1"/>
              </a:solidFill>
            </a:endParaRPr>
          </a:p>
        </p:txBody>
      </p:sp>
      <p:sp>
        <p:nvSpPr>
          <p:cNvPr id="10" name="Slide Number Placeholder 4">
            <a:extLst>
              <a:ext uri="{FF2B5EF4-FFF2-40B4-BE49-F238E27FC236}">
                <a16:creationId xmlns:a16="http://schemas.microsoft.com/office/drawing/2014/main" id="{4B54147D-0A95-8C41-9ACA-6E82645B9AB0}"/>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D9F89A-51C4-D946-8F60-2D1D0261A9C8}" type="slidenum">
              <a:rPr lang="en-JP" smtClean="0"/>
              <a:pPr/>
              <a:t>11</a:t>
            </a:fld>
            <a:endParaRPr lang="en-JP" dirty="0"/>
          </a:p>
        </p:txBody>
      </p:sp>
      <p:pic>
        <p:nvPicPr>
          <p:cNvPr id="5122" name="Picture 2" descr="Image for post">
            <a:extLst>
              <a:ext uri="{FF2B5EF4-FFF2-40B4-BE49-F238E27FC236}">
                <a16:creationId xmlns:a16="http://schemas.microsoft.com/office/drawing/2014/main" id="{6B28CE47-DACC-464B-8DBE-43D8D81DC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419" y="983344"/>
            <a:ext cx="5165491" cy="26814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585872-281A-664E-B743-DF238A579F72}"/>
              </a:ext>
            </a:extLst>
          </p:cNvPr>
          <p:cNvPicPr>
            <a:picLocks noChangeAspect="1"/>
          </p:cNvPicPr>
          <p:nvPr/>
        </p:nvPicPr>
        <p:blipFill>
          <a:blip r:embed="rId4"/>
          <a:stretch>
            <a:fillRect/>
          </a:stretch>
        </p:blipFill>
        <p:spPr>
          <a:xfrm>
            <a:off x="6255419" y="4374204"/>
            <a:ext cx="5165491" cy="799679"/>
          </a:xfrm>
          <a:prstGeom prst="rect">
            <a:avLst/>
          </a:prstGeom>
        </p:spPr>
      </p:pic>
    </p:spTree>
    <p:extLst>
      <p:ext uri="{BB962C8B-B14F-4D97-AF65-F5344CB8AC3E}">
        <p14:creationId xmlns:p14="http://schemas.microsoft.com/office/powerpoint/2010/main" val="210283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5660F-8DBA-B64F-82A9-647686B8DE46}"/>
              </a:ext>
            </a:extLst>
          </p:cNvPr>
          <p:cNvSpPr>
            <a:spLocks noGrp="1"/>
          </p:cNvSpPr>
          <p:nvPr>
            <p:ph type="title"/>
          </p:nvPr>
        </p:nvSpPr>
        <p:spPr/>
        <p:txBody>
          <a:bodyPr/>
          <a:lstStyle/>
          <a:p>
            <a:r>
              <a:rPr lang="en-US" dirty="0">
                <a:solidFill>
                  <a:schemeClr val="bg1"/>
                </a:solidFill>
              </a:rPr>
              <a:t>4. modeling- LDA</a:t>
            </a:r>
            <a:endParaRPr lang="en-US" dirty="0"/>
          </a:p>
        </p:txBody>
      </p:sp>
      <p:sp>
        <p:nvSpPr>
          <p:cNvPr id="5" name="Slide Number Placeholder 4">
            <a:extLst>
              <a:ext uri="{FF2B5EF4-FFF2-40B4-BE49-F238E27FC236}">
                <a16:creationId xmlns:a16="http://schemas.microsoft.com/office/drawing/2014/main" id="{7C685DD7-2E18-9041-969A-F00CD773BA2E}"/>
              </a:ext>
            </a:extLst>
          </p:cNvPr>
          <p:cNvSpPr>
            <a:spLocks noGrp="1"/>
          </p:cNvSpPr>
          <p:nvPr>
            <p:ph type="sldNum" sz="quarter" idx="12"/>
          </p:nvPr>
        </p:nvSpPr>
        <p:spPr/>
        <p:txBody>
          <a:bodyPr/>
          <a:lstStyle/>
          <a:p>
            <a:fld id="{ADD9F89A-51C4-D946-8F60-2D1D0261A9C8}" type="slidenum">
              <a:rPr lang="en-JP" smtClean="0"/>
              <a:t>12</a:t>
            </a:fld>
            <a:endParaRPr lang="en-JP"/>
          </a:p>
        </p:txBody>
      </p:sp>
      <p:pic>
        <p:nvPicPr>
          <p:cNvPr id="6" name="Content Placeholder 5">
            <a:extLst>
              <a:ext uri="{FF2B5EF4-FFF2-40B4-BE49-F238E27FC236}">
                <a16:creationId xmlns:a16="http://schemas.microsoft.com/office/drawing/2014/main" id="{4DCD8E2F-DA8C-7740-896E-8E51D6D92FD8}"/>
              </a:ext>
            </a:extLst>
          </p:cNvPr>
          <p:cNvPicPr>
            <a:picLocks noGrp="1" noChangeAspect="1"/>
          </p:cNvPicPr>
          <p:nvPr>
            <p:ph sz="half" idx="1"/>
          </p:nvPr>
        </p:nvPicPr>
        <p:blipFill>
          <a:blip r:embed="rId3"/>
          <a:stretch>
            <a:fillRect/>
          </a:stretch>
        </p:blipFill>
        <p:spPr>
          <a:xfrm>
            <a:off x="1141413" y="2460465"/>
            <a:ext cx="4878387" cy="3119758"/>
          </a:xfrm>
          <a:prstGeom prst="rect">
            <a:avLst/>
          </a:prstGeom>
        </p:spPr>
      </p:pic>
      <p:pic>
        <p:nvPicPr>
          <p:cNvPr id="7" name="Content Placeholder 6">
            <a:extLst>
              <a:ext uri="{FF2B5EF4-FFF2-40B4-BE49-F238E27FC236}">
                <a16:creationId xmlns:a16="http://schemas.microsoft.com/office/drawing/2014/main" id="{21DAA005-EFD4-9F4E-8CCE-CE84448DF525}"/>
              </a:ext>
            </a:extLst>
          </p:cNvPr>
          <p:cNvPicPr>
            <a:picLocks noGrp="1" noChangeAspect="1"/>
          </p:cNvPicPr>
          <p:nvPr>
            <p:ph sz="half" idx="2"/>
          </p:nvPr>
        </p:nvPicPr>
        <p:blipFill>
          <a:blip r:embed="rId4"/>
          <a:stretch>
            <a:fillRect/>
          </a:stretch>
        </p:blipFill>
        <p:spPr>
          <a:xfrm>
            <a:off x="6291367" y="2460462"/>
            <a:ext cx="4638121" cy="3119759"/>
          </a:xfrm>
          <a:prstGeom prst="rect">
            <a:avLst/>
          </a:prstGeom>
        </p:spPr>
      </p:pic>
      <p:cxnSp>
        <p:nvCxnSpPr>
          <p:cNvPr id="9" name="Straight Connector 8">
            <a:extLst>
              <a:ext uri="{FF2B5EF4-FFF2-40B4-BE49-F238E27FC236}">
                <a16:creationId xmlns:a16="http://schemas.microsoft.com/office/drawing/2014/main" id="{A90F6CA3-BB4E-9244-B427-2C1896F72F72}"/>
              </a:ext>
            </a:extLst>
          </p:cNvPr>
          <p:cNvCxnSpPr>
            <a:cxnSpLocks/>
          </p:cNvCxnSpPr>
          <p:nvPr/>
        </p:nvCxnSpPr>
        <p:spPr>
          <a:xfrm>
            <a:off x="7866995" y="2570827"/>
            <a:ext cx="0" cy="2710624"/>
          </a:xfrm>
          <a:prstGeom prst="line">
            <a:avLst/>
          </a:prstGeom>
          <a:ln w="57150">
            <a:prstDash val="dash"/>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6009DFF9-66D6-F24C-95E6-74FF2B80D17B}"/>
              </a:ext>
            </a:extLst>
          </p:cNvPr>
          <p:cNvCxnSpPr>
            <a:cxnSpLocks/>
          </p:cNvCxnSpPr>
          <p:nvPr/>
        </p:nvCxnSpPr>
        <p:spPr>
          <a:xfrm>
            <a:off x="2769476" y="2570827"/>
            <a:ext cx="0" cy="2710624"/>
          </a:xfrm>
          <a:prstGeom prst="line">
            <a:avLst/>
          </a:prstGeom>
          <a:ln w="57150">
            <a:prstDash val="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22456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A71D-8C30-C240-BC42-A8D35D2D3108}"/>
              </a:ext>
            </a:extLst>
          </p:cNvPr>
          <p:cNvSpPr>
            <a:spLocks noGrp="1"/>
          </p:cNvSpPr>
          <p:nvPr>
            <p:ph type="title"/>
          </p:nvPr>
        </p:nvSpPr>
        <p:spPr/>
        <p:txBody>
          <a:bodyPr/>
          <a:lstStyle/>
          <a:p>
            <a:r>
              <a:rPr lang="en-US" dirty="0">
                <a:solidFill>
                  <a:schemeClr val="bg1"/>
                </a:solidFill>
              </a:rPr>
              <a:t>5. Results – Training data</a:t>
            </a:r>
            <a:endParaRPr lang="en-US" dirty="0"/>
          </a:p>
        </p:txBody>
      </p:sp>
      <p:pic>
        <p:nvPicPr>
          <p:cNvPr id="5" name="Content Placeholder 4">
            <a:extLst>
              <a:ext uri="{FF2B5EF4-FFF2-40B4-BE49-F238E27FC236}">
                <a16:creationId xmlns:a16="http://schemas.microsoft.com/office/drawing/2014/main" id="{37908C36-5B26-E44A-907B-61B9AD5F7A8F}"/>
              </a:ext>
            </a:extLst>
          </p:cNvPr>
          <p:cNvPicPr>
            <a:picLocks noGrp="1" noChangeAspect="1"/>
          </p:cNvPicPr>
          <p:nvPr>
            <p:ph idx="1"/>
          </p:nvPr>
        </p:nvPicPr>
        <p:blipFill>
          <a:blip r:embed="rId2"/>
          <a:stretch>
            <a:fillRect/>
          </a:stretch>
        </p:blipFill>
        <p:spPr>
          <a:xfrm>
            <a:off x="2494273" y="1765738"/>
            <a:ext cx="7203453" cy="4633058"/>
          </a:xfrm>
          <a:prstGeom prst="rect">
            <a:avLst/>
          </a:prstGeom>
        </p:spPr>
      </p:pic>
      <p:sp>
        <p:nvSpPr>
          <p:cNvPr id="4" name="Slide Number Placeholder 3">
            <a:extLst>
              <a:ext uri="{FF2B5EF4-FFF2-40B4-BE49-F238E27FC236}">
                <a16:creationId xmlns:a16="http://schemas.microsoft.com/office/drawing/2014/main" id="{9FEF23A4-3083-4848-B082-062943926588}"/>
              </a:ext>
            </a:extLst>
          </p:cNvPr>
          <p:cNvSpPr>
            <a:spLocks noGrp="1"/>
          </p:cNvSpPr>
          <p:nvPr>
            <p:ph type="sldNum" sz="quarter" idx="12"/>
          </p:nvPr>
        </p:nvSpPr>
        <p:spPr/>
        <p:txBody>
          <a:bodyPr/>
          <a:lstStyle/>
          <a:p>
            <a:fld id="{ADD9F89A-51C4-D946-8F60-2D1D0261A9C8}" type="slidenum">
              <a:rPr lang="en-JP" smtClean="0"/>
              <a:t>13</a:t>
            </a:fld>
            <a:endParaRPr lang="en-JP"/>
          </a:p>
        </p:txBody>
      </p:sp>
    </p:spTree>
    <p:extLst>
      <p:ext uri="{BB962C8B-B14F-4D97-AF65-F5344CB8AC3E}">
        <p14:creationId xmlns:p14="http://schemas.microsoft.com/office/powerpoint/2010/main" val="4113061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66FA-0614-ED49-99B7-F2269E3A5C2F}"/>
              </a:ext>
            </a:extLst>
          </p:cNvPr>
          <p:cNvSpPr>
            <a:spLocks noGrp="1"/>
          </p:cNvSpPr>
          <p:nvPr>
            <p:ph type="title"/>
          </p:nvPr>
        </p:nvSpPr>
        <p:spPr/>
        <p:txBody>
          <a:bodyPr/>
          <a:lstStyle/>
          <a:p>
            <a:r>
              <a:rPr lang="en-US" dirty="0">
                <a:solidFill>
                  <a:schemeClr val="bg1"/>
                </a:solidFill>
              </a:rPr>
              <a:t>5. Results – Training data</a:t>
            </a:r>
            <a:endParaRPr lang="en-US" dirty="0"/>
          </a:p>
        </p:txBody>
      </p:sp>
      <p:pic>
        <p:nvPicPr>
          <p:cNvPr id="5" name="Content Placeholder 4">
            <a:extLst>
              <a:ext uri="{FF2B5EF4-FFF2-40B4-BE49-F238E27FC236}">
                <a16:creationId xmlns:a16="http://schemas.microsoft.com/office/drawing/2014/main" id="{0BE6DB14-F372-784E-8ABD-978E65554B67}"/>
              </a:ext>
            </a:extLst>
          </p:cNvPr>
          <p:cNvPicPr>
            <a:picLocks noGrp="1" noChangeAspect="1"/>
          </p:cNvPicPr>
          <p:nvPr>
            <p:ph idx="1"/>
          </p:nvPr>
        </p:nvPicPr>
        <p:blipFill>
          <a:blip r:embed="rId2"/>
          <a:stretch>
            <a:fillRect/>
          </a:stretch>
        </p:blipFill>
        <p:spPr>
          <a:xfrm>
            <a:off x="2130879" y="2249488"/>
            <a:ext cx="7927067" cy="3541712"/>
          </a:xfrm>
          <a:prstGeom prst="rect">
            <a:avLst/>
          </a:prstGeom>
        </p:spPr>
      </p:pic>
      <p:sp>
        <p:nvSpPr>
          <p:cNvPr id="4" name="Slide Number Placeholder 3">
            <a:extLst>
              <a:ext uri="{FF2B5EF4-FFF2-40B4-BE49-F238E27FC236}">
                <a16:creationId xmlns:a16="http://schemas.microsoft.com/office/drawing/2014/main" id="{0E51FDCF-9DFB-3D4E-9412-5685D1817766}"/>
              </a:ext>
            </a:extLst>
          </p:cNvPr>
          <p:cNvSpPr>
            <a:spLocks noGrp="1"/>
          </p:cNvSpPr>
          <p:nvPr>
            <p:ph type="sldNum" sz="quarter" idx="12"/>
          </p:nvPr>
        </p:nvSpPr>
        <p:spPr/>
        <p:txBody>
          <a:bodyPr/>
          <a:lstStyle/>
          <a:p>
            <a:fld id="{ADD9F89A-51C4-D946-8F60-2D1D0261A9C8}" type="slidenum">
              <a:rPr lang="en-JP" smtClean="0"/>
              <a:t>14</a:t>
            </a:fld>
            <a:endParaRPr lang="en-JP"/>
          </a:p>
        </p:txBody>
      </p:sp>
    </p:spTree>
    <p:extLst>
      <p:ext uri="{BB962C8B-B14F-4D97-AF65-F5344CB8AC3E}">
        <p14:creationId xmlns:p14="http://schemas.microsoft.com/office/powerpoint/2010/main" val="1462580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A3CA-E0F3-824C-8C87-BFF6AAC87B1B}"/>
              </a:ext>
            </a:extLst>
          </p:cNvPr>
          <p:cNvSpPr>
            <a:spLocks noGrp="1"/>
          </p:cNvSpPr>
          <p:nvPr>
            <p:ph type="title"/>
          </p:nvPr>
        </p:nvSpPr>
        <p:spPr/>
        <p:txBody>
          <a:bodyPr/>
          <a:lstStyle/>
          <a:p>
            <a:r>
              <a:rPr lang="en-US" dirty="0">
                <a:solidFill>
                  <a:schemeClr val="bg1"/>
                </a:solidFill>
              </a:rPr>
              <a:t>5. Results – Training data</a:t>
            </a:r>
            <a:endParaRPr lang="en-US" dirty="0"/>
          </a:p>
        </p:txBody>
      </p:sp>
      <p:pic>
        <p:nvPicPr>
          <p:cNvPr id="5" name="Content Placeholder 4">
            <a:extLst>
              <a:ext uri="{FF2B5EF4-FFF2-40B4-BE49-F238E27FC236}">
                <a16:creationId xmlns:a16="http://schemas.microsoft.com/office/drawing/2014/main" id="{32AA0604-5360-3045-8425-7E43D3CBAD7A}"/>
              </a:ext>
            </a:extLst>
          </p:cNvPr>
          <p:cNvPicPr>
            <a:picLocks noGrp="1" noChangeAspect="1"/>
          </p:cNvPicPr>
          <p:nvPr>
            <p:ph idx="1"/>
          </p:nvPr>
        </p:nvPicPr>
        <p:blipFill>
          <a:blip r:embed="rId2"/>
          <a:stretch>
            <a:fillRect/>
          </a:stretch>
        </p:blipFill>
        <p:spPr>
          <a:xfrm>
            <a:off x="1833291" y="2249488"/>
            <a:ext cx="8522244" cy="3541712"/>
          </a:xfrm>
          <a:prstGeom prst="rect">
            <a:avLst/>
          </a:prstGeom>
        </p:spPr>
      </p:pic>
      <p:sp>
        <p:nvSpPr>
          <p:cNvPr id="4" name="Slide Number Placeholder 3">
            <a:extLst>
              <a:ext uri="{FF2B5EF4-FFF2-40B4-BE49-F238E27FC236}">
                <a16:creationId xmlns:a16="http://schemas.microsoft.com/office/drawing/2014/main" id="{C0103B04-1F5A-1D4C-B8B6-EACADFCF1009}"/>
              </a:ext>
            </a:extLst>
          </p:cNvPr>
          <p:cNvSpPr>
            <a:spLocks noGrp="1"/>
          </p:cNvSpPr>
          <p:nvPr>
            <p:ph type="sldNum" sz="quarter" idx="12"/>
          </p:nvPr>
        </p:nvSpPr>
        <p:spPr/>
        <p:txBody>
          <a:bodyPr/>
          <a:lstStyle/>
          <a:p>
            <a:fld id="{ADD9F89A-51C4-D946-8F60-2D1D0261A9C8}" type="slidenum">
              <a:rPr lang="en-JP" smtClean="0"/>
              <a:t>15</a:t>
            </a:fld>
            <a:endParaRPr lang="en-JP"/>
          </a:p>
        </p:txBody>
      </p:sp>
    </p:spTree>
    <p:extLst>
      <p:ext uri="{BB962C8B-B14F-4D97-AF65-F5344CB8AC3E}">
        <p14:creationId xmlns:p14="http://schemas.microsoft.com/office/powerpoint/2010/main" val="1359531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49CE-1197-7A49-908E-C838444C9A1A}"/>
              </a:ext>
            </a:extLst>
          </p:cNvPr>
          <p:cNvSpPr>
            <a:spLocks noGrp="1"/>
          </p:cNvSpPr>
          <p:nvPr>
            <p:ph type="title"/>
          </p:nvPr>
        </p:nvSpPr>
        <p:spPr/>
        <p:txBody>
          <a:bodyPr/>
          <a:lstStyle/>
          <a:p>
            <a:r>
              <a:rPr lang="en-US" dirty="0">
                <a:solidFill>
                  <a:schemeClr val="bg1"/>
                </a:solidFill>
              </a:rPr>
              <a:t>5. Results – Training data</a:t>
            </a:r>
            <a:endParaRPr lang="en-US" dirty="0"/>
          </a:p>
        </p:txBody>
      </p:sp>
      <p:pic>
        <p:nvPicPr>
          <p:cNvPr id="5" name="Content Placeholder 4">
            <a:extLst>
              <a:ext uri="{FF2B5EF4-FFF2-40B4-BE49-F238E27FC236}">
                <a16:creationId xmlns:a16="http://schemas.microsoft.com/office/drawing/2014/main" id="{0ED50CAC-4E44-894E-8071-F9AA885C39FB}"/>
              </a:ext>
            </a:extLst>
          </p:cNvPr>
          <p:cNvPicPr>
            <a:picLocks noGrp="1" noChangeAspect="1"/>
          </p:cNvPicPr>
          <p:nvPr>
            <p:ph idx="1"/>
          </p:nvPr>
        </p:nvPicPr>
        <p:blipFill>
          <a:blip r:embed="rId2"/>
          <a:stretch>
            <a:fillRect/>
          </a:stretch>
        </p:blipFill>
        <p:spPr>
          <a:xfrm>
            <a:off x="1789463" y="1931466"/>
            <a:ext cx="8609897" cy="3951808"/>
          </a:xfrm>
          <a:prstGeom prst="rect">
            <a:avLst/>
          </a:prstGeom>
        </p:spPr>
      </p:pic>
      <p:sp>
        <p:nvSpPr>
          <p:cNvPr id="4" name="Slide Number Placeholder 3">
            <a:extLst>
              <a:ext uri="{FF2B5EF4-FFF2-40B4-BE49-F238E27FC236}">
                <a16:creationId xmlns:a16="http://schemas.microsoft.com/office/drawing/2014/main" id="{B114FE0C-6A28-844A-8F79-8D16B33F9AF5}"/>
              </a:ext>
            </a:extLst>
          </p:cNvPr>
          <p:cNvSpPr>
            <a:spLocks noGrp="1"/>
          </p:cNvSpPr>
          <p:nvPr>
            <p:ph type="sldNum" sz="quarter" idx="12"/>
          </p:nvPr>
        </p:nvSpPr>
        <p:spPr/>
        <p:txBody>
          <a:bodyPr/>
          <a:lstStyle/>
          <a:p>
            <a:fld id="{ADD9F89A-51C4-D946-8F60-2D1D0261A9C8}" type="slidenum">
              <a:rPr lang="en-JP" smtClean="0"/>
              <a:t>16</a:t>
            </a:fld>
            <a:endParaRPr lang="en-JP"/>
          </a:p>
        </p:txBody>
      </p:sp>
    </p:spTree>
    <p:extLst>
      <p:ext uri="{BB962C8B-B14F-4D97-AF65-F5344CB8AC3E}">
        <p14:creationId xmlns:p14="http://schemas.microsoft.com/office/powerpoint/2010/main" val="1653361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0CF3-CEDE-384E-A543-DDA87E923060}"/>
              </a:ext>
            </a:extLst>
          </p:cNvPr>
          <p:cNvSpPr>
            <a:spLocks noGrp="1"/>
          </p:cNvSpPr>
          <p:nvPr>
            <p:ph type="title"/>
          </p:nvPr>
        </p:nvSpPr>
        <p:spPr/>
        <p:txBody>
          <a:bodyPr/>
          <a:lstStyle/>
          <a:p>
            <a:r>
              <a:rPr lang="en-US" dirty="0">
                <a:solidFill>
                  <a:schemeClr val="bg1"/>
                </a:solidFill>
              </a:rPr>
              <a:t>5. Results – Validation data</a:t>
            </a:r>
            <a:endParaRPr lang="en-US" dirty="0"/>
          </a:p>
        </p:txBody>
      </p:sp>
      <p:pic>
        <p:nvPicPr>
          <p:cNvPr id="5" name="Content Placeholder 4">
            <a:extLst>
              <a:ext uri="{FF2B5EF4-FFF2-40B4-BE49-F238E27FC236}">
                <a16:creationId xmlns:a16="http://schemas.microsoft.com/office/drawing/2014/main" id="{1CDF25EA-B9E1-9648-9A5A-EFDE7F2864DC}"/>
              </a:ext>
            </a:extLst>
          </p:cNvPr>
          <p:cNvPicPr>
            <a:picLocks noGrp="1" noChangeAspect="1"/>
          </p:cNvPicPr>
          <p:nvPr>
            <p:ph idx="1"/>
          </p:nvPr>
        </p:nvPicPr>
        <p:blipFill>
          <a:blip r:embed="rId2"/>
          <a:stretch>
            <a:fillRect/>
          </a:stretch>
        </p:blipFill>
        <p:spPr>
          <a:xfrm>
            <a:off x="6094411" y="1658144"/>
            <a:ext cx="5586665" cy="3541712"/>
          </a:xfrm>
          <a:prstGeom prst="rect">
            <a:avLst/>
          </a:prstGeom>
        </p:spPr>
      </p:pic>
      <p:sp>
        <p:nvSpPr>
          <p:cNvPr id="4" name="Slide Number Placeholder 3">
            <a:extLst>
              <a:ext uri="{FF2B5EF4-FFF2-40B4-BE49-F238E27FC236}">
                <a16:creationId xmlns:a16="http://schemas.microsoft.com/office/drawing/2014/main" id="{DEFDBF9A-9FF6-484F-97B7-635B249E1F3B}"/>
              </a:ext>
            </a:extLst>
          </p:cNvPr>
          <p:cNvSpPr>
            <a:spLocks noGrp="1"/>
          </p:cNvSpPr>
          <p:nvPr>
            <p:ph type="sldNum" sz="quarter" idx="12"/>
          </p:nvPr>
        </p:nvSpPr>
        <p:spPr/>
        <p:txBody>
          <a:bodyPr/>
          <a:lstStyle/>
          <a:p>
            <a:fld id="{ADD9F89A-51C4-D946-8F60-2D1D0261A9C8}" type="slidenum">
              <a:rPr lang="en-JP" smtClean="0"/>
              <a:t>17</a:t>
            </a:fld>
            <a:endParaRPr lang="en-JP"/>
          </a:p>
        </p:txBody>
      </p:sp>
      <p:pic>
        <p:nvPicPr>
          <p:cNvPr id="7" name="Picture 6">
            <a:extLst>
              <a:ext uri="{FF2B5EF4-FFF2-40B4-BE49-F238E27FC236}">
                <a16:creationId xmlns:a16="http://schemas.microsoft.com/office/drawing/2014/main" id="{2E728C46-BC68-E746-B191-F6AB7A2C96C0}"/>
              </a:ext>
            </a:extLst>
          </p:cNvPr>
          <p:cNvPicPr>
            <a:picLocks noChangeAspect="1"/>
          </p:cNvPicPr>
          <p:nvPr/>
        </p:nvPicPr>
        <p:blipFill>
          <a:blip r:embed="rId3"/>
          <a:stretch>
            <a:fillRect/>
          </a:stretch>
        </p:blipFill>
        <p:spPr>
          <a:xfrm>
            <a:off x="6094411" y="5199856"/>
            <a:ext cx="5586665" cy="1287054"/>
          </a:xfrm>
          <a:prstGeom prst="rect">
            <a:avLst/>
          </a:prstGeom>
        </p:spPr>
      </p:pic>
    </p:spTree>
    <p:extLst>
      <p:ext uri="{BB962C8B-B14F-4D97-AF65-F5344CB8AC3E}">
        <p14:creationId xmlns:p14="http://schemas.microsoft.com/office/powerpoint/2010/main" val="34784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D0CC-2C86-B444-8CEE-6489710B3B36}"/>
              </a:ext>
            </a:extLst>
          </p:cNvPr>
          <p:cNvSpPr>
            <a:spLocks noGrp="1"/>
          </p:cNvSpPr>
          <p:nvPr>
            <p:ph type="title"/>
          </p:nvPr>
        </p:nvSpPr>
        <p:spPr/>
        <p:txBody>
          <a:bodyPr/>
          <a:lstStyle/>
          <a:p>
            <a:r>
              <a:rPr lang="en-US" dirty="0">
                <a:solidFill>
                  <a:schemeClr val="bg1"/>
                </a:solidFill>
              </a:rPr>
              <a:t>5. Results – TOPIC Comparison</a:t>
            </a:r>
            <a:endParaRPr lang="en-US" dirty="0"/>
          </a:p>
        </p:txBody>
      </p:sp>
      <p:sp>
        <p:nvSpPr>
          <p:cNvPr id="3" name="Text Placeholder 2">
            <a:extLst>
              <a:ext uri="{FF2B5EF4-FFF2-40B4-BE49-F238E27FC236}">
                <a16:creationId xmlns:a16="http://schemas.microsoft.com/office/drawing/2014/main" id="{E0104DB5-94A5-E942-98ED-D3B14BE76FBC}"/>
              </a:ext>
            </a:extLst>
          </p:cNvPr>
          <p:cNvSpPr>
            <a:spLocks noGrp="1"/>
          </p:cNvSpPr>
          <p:nvPr>
            <p:ph type="body" idx="1"/>
          </p:nvPr>
        </p:nvSpPr>
        <p:spPr/>
        <p:txBody>
          <a:bodyPr/>
          <a:lstStyle/>
          <a:p>
            <a:r>
              <a:rPr lang="en-US" dirty="0">
                <a:solidFill>
                  <a:schemeClr val="bg1"/>
                </a:solidFill>
              </a:rPr>
              <a:t>Training Data results</a:t>
            </a:r>
            <a:endParaRPr lang="en-US" dirty="0"/>
          </a:p>
        </p:txBody>
      </p:sp>
      <p:sp>
        <p:nvSpPr>
          <p:cNvPr id="5" name="Text Placeholder 4">
            <a:extLst>
              <a:ext uri="{FF2B5EF4-FFF2-40B4-BE49-F238E27FC236}">
                <a16:creationId xmlns:a16="http://schemas.microsoft.com/office/drawing/2014/main" id="{8DB4EB98-5FAB-7C44-AE20-651CE953354C}"/>
              </a:ext>
            </a:extLst>
          </p:cNvPr>
          <p:cNvSpPr>
            <a:spLocks noGrp="1"/>
          </p:cNvSpPr>
          <p:nvPr>
            <p:ph type="body" sz="quarter" idx="3"/>
          </p:nvPr>
        </p:nvSpPr>
        <p:spPr/>
        <p:txBody>
          <a:bodyPr/>
          <a:lstStyle/>
          <a:p>
            <a:r>
              <a:rPr lang="en-US" dirty="0">
                <a:solidFill>
                  <a:schemeClr val="bg1"/>
                </a:solidFill>
              </a:rPr>
              <a:t>TEST Data Results</a:t>
            </a:r>
            <a:endParaRPr lang="en-US" dirty="0"/>
          </a:p>
        </p:txBody>
      </p:sp>
      <p:sp>
        <p:nvSpPr>
          <p:cNvPr id="7" name="Slide Number Placeholder 6">
            <a:extLst>
              <a:ext uri="{FF2B5EF4-FFF2-40B4-BE49-F238E27FC236}">
                <a16:creationId xmlns:a16="http://schemas.microsoft.com/office/drawing/2014/main" id="{353E23EB-BB1F-774C-BA03-CF1B7615414A}"/>
              </a:ext>
            </a:extLst>
          </p:cNvPr>
          <p:cNvSpPr>
            <a:spLocks noGrp="1"/>
          </p:cNvSpPr>
          <p:nvPr>
            <p:ph type="sldNum" sz="quarter" idx="12"/>
          </p:nvPr>
        </p:nvSpPr>
        <p:spPr/>
        <p:txBody>
          <a:bodyPr/>
          <a:lstStyle/>
          <a:p>
            <a:fld id="{ADD9F89A-51C4-D946-8F60-2D1D0261A9C8}" type="slidenum">
              <a:rPr lang="en-JP" smtClean="0"/>
              <a:t>18</a:t>
            </a:fld>
            <a:endParaRPr lang="en-JP"/>
          </a:p>
        </p:txBody>
      </p:sp>
      <p:pic>
        <p:nvPicPr>
          <p:cNvPr id="8" name="Content Placeholder 5">
            <a:extLst>
              <a:ext uri="{FF2B5EF4-FFF2-40B4-BE49-F238E27FC236}">
                <a16:creationId xmlns:a16="http://schemas.microsoft.com/office/drawing/2014/main" id="{8EC4680C-383F-4644-AC40-1C98D3380C36}"/>
              </a:ext>
            </a:extLst>
          </p:cNvPr>
          <p:cNvPicPr>
            <a:picLocks noGrp="1" noChangeAspect="1"/>
          </p:cNvPicPr>
          <p:nvPr>
            <p:ph sz="half" idx="2"/>
          </p:nvPr>
        </p:nvPicPr>
        <p:blipFill>
          <a:blip r:embed="rId3"/>
          <a:stretch>
            <a:fillRect/>
          </a:stretch>
        </p:blipFill>
        <p:spPr>
          <a:xfrm>
            <a:off x="1523206" y="3295650"/>
            <a:ext cx="4114800" cy="2273300"/>
          </a:xfrm>
          <a:prstGeom prst="rect">
            <a:avLst/>
          </a:prstGeom>
        </p:spPr>
      </p:pic>
      <p:pic>
        <p:nvPicPr>
          <p:cNvPr id="9" name="Content Placeholder 6">
            <a:extLst>
              <a:ext uri="{FF2B5EF4-FFF2-40B4-BE49-F238E27FC236}">
                <a16:creationId xmlns:a16="http://schemas.microsoft.com/office/drawing/2014/main" id="{58306DE2-7ADF-A24E-AF62-95BD6614EB7E}"/>
              </a:ext>
            </a:extLst>
          </p:cNvPr>
          <p:cNvPicPr>
            <a:picLocks noGrp="1" noChangeAspect="1"/>
          </p:cNvPicPr>
          <p:nvPr>
            <p:ph sz="quarter" idx="4"/>
          </p:nvPr>
        </p:nvPicPr>
        <p:blipFill>
          <a:blip r:embed="rId4"/>
          <a:stretch>
            <a:fillRect/>
          </a:stretch>
        </p:blipFill>
        <p:spPr>
          <a:xfrm>
            <a:off x="6558756" y="3314700"/>
            <a:ext cx="4102100" cy="2235200"/>
          </a:xfrm>
          <a:prstGeom prst="rect">
            <a:avLst/>
          </a:prstGeom>
        </p:spPr>
      </p:pic>
    </p:spTree>
    <p:extLst>
      <p:ext uri="{BB962C8B-B14F-4D97-AF65-F5344CB8AC3E}">
        <p14:creationId xmlns:p14="http://schemas.microsoft.com/office/powerpoint/2010/main" val="2251379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91F3-73E6-B246-B986-52B3F8C00F37}"/>
              </a:ext>
            </a:extLst>
          </p:cNvPr>
          <p:cNvSpPr>
            <a:spLocks noGrp="1"/>
          </p:cNvSpPr>
          <p:nvPr>
            <p:ph type="title"/>
          </p:nvPr>
        </p:nvSpPr>
        <p:spPr/>
        <p:txBody>
          <a:bodyPr>
            <a:normAutofit/>
          </a:bodyPr>
          <a:lstStyle/>
          <a:p>
            <a:r>
              <a:rPr lang="en-US" dirty="0">
                <a:solidFill>
                  <a:schemeClr val="bg1"/>
                </a:solidFill>
              </a:rPr>
              <a:t>CURRENT AFFAIRS IN THE ESL CLASSROOM</a:t>
            </a:r>
            <a:br>
              <a:rPr lang="en-JP" dirty="0">
                <a:solidFill>
                  <a:schemeClr val="bg1"/>
                </a:solidFill>
              </a:rPr>
            </a:br>
            <a:endParaRPr lang="en-JP" dirty="0">
              <a:solidFill>
                <a:schemeClr val="bg1"/>
              </a:solidFill>
            </a:endParaRPr>
          </a:p>
        </p:txBody>
      </p:sp>
      <p:sp>
        <p:nvSpPr>
          <p:cNvPr id="3" name="Content Placeholder 2">
            <a:extLst>
              <a:ext uri="{FF2B5EF4-FFF2-40B4-BE49-F238E27FC236}">
                <a16:creationId xmlns:a16="http://schemas.microsoft.com/office/drawing/2014/main" id="{D154ECC6-92EA-F24B-B66A-9661EEC89AE5}"/>
              </a:ext>
            </a:extLst>
          </p:cNvPr>
          <p:cNvSpPr>
            <a:spLocks noGrp="1"/>
          </p:cNvSpPr>
          <p:nvPr>
            <p:ph idx="1"/>
          </p:nvPr>
        </p:nvSpPr>
        <p:spPr>
          <a:xfrm>
            <a:off x="360835" y="2097088"/>
            <a:ext cx="5928842" cy="3541714"/>
          </a:xfrm>
        </p:spPr>
        <p:txBody>
          <a:bodyPr>
            <a:normAutofit/>
          </a:bodyPr>
          <a:lstStyle/>
          <a:p>
            <a:r>
              <a:rPr lang="en-US" sz="2800" dirty="0">
                <a:solidFill>
                  <a:schemeClr val="bg1"/>
                </a:solidFill>
                <a:latin typeface="Arial" panose="020B0604020202020204" pitchFamily="34" charset="0"/>
                <a:cs typeface="Arial" panose="020B0604020202020204" pitchFamily="34" charset="0"/>
              </a:rPr>
              <a:t>Relevant and Topical</a:t>
            </a:r>
          </a:p>
          <a:p>
            <a:r>
              <a:rPr lang="en-US" sz="2800" dirty="0">
                <a:solidFill>
                  <a:schemeClr val="bg1"/>
                </a:solidFill>
                <a:latin typeface="Arial" panose="020B0604020202020204" pitchFamily="34" charset="0"/>
                <a:cs typeface="Arial" panose="020B0604020202020204" pitchFamily="34" charset="0"/>
              </a:rPr>
              <a:t>Living Language</a:t>
            </a:r>
          </a:p>
          <a:p>
            <a:r>
              <a:rPr lang="en-US" sz="2800" dirty="0">
                <a:solidFill>
                  <a:schemeClr val="bg1"/>
                </a:solidFill>
                <a:latin typeface="Arial" panose="020B0604020202020204" pitchFamily="34" charset="0"/>
                <a:cs typeface="Arial" panose="020B0604020202020204" pitchFamily="34" charset="0"/>
              </a:rPr>
              <a:t>More than Vocab and Grammar</a:t>
            </a:r>
          </a:p>
          <a:p>
            <a:r>
              <a:rPr lang="en-US" sz="2800" dirty="0">
                <a:solidFill>
                  <a:schemeClr val="bg1"/>
                </a:solidFill>
                <a:latin typeface="Arial" panose="020B0604020202020204" pitchFamily="34" charset="0"/>
                <a:cs typeface="Arial" panose="020B0604020202020204" pitchFamily="34" charset="0"/>
              </a:rPr>
              <a:t>Relies on News Articles</a:t>
            </a:r>
          </a:p>
        </p:txBody>
      </p:sp>
      <p:sp>
        <p:nvSpPr>
          <p:cNvPr id="4" name="Slide Number Placeholder 3">
            <a:extLst>
              <a:ext uri="{FF2B5EF4-FFF2-40B4-BE49-F238E27FC236}">
                <a16:creationId xmlns:a16="http://schemas.microsoft.com/office/drawing/2014/main" id="{DD690859-7A69-DB43-804B-72538D127653}"/>
              </a:ext>
            </a:extLst>
          </p:cNvPr>
          <p:cNvSpPr>
            <a:spLocks noGrp="1"/>
          </p:cNvSpPr>
          <p:nvPr>
            <p:ph type="sldNum" sz="quarter" idx="12"/>
          </p:nvPr>
        </p:nvSpPr>
        <p:spPr>
          <a:xfrm>
            <a:off x="11442445" y="12963"/>
            <a:ext cx="771089" cy="365125"/>
          </a:xfrm>
        </p:spPr>
        <p:txBody>
          <a:bodyPr/>
          <a:lstStyle/>
          <a:p>
            <a:fld id="{ADD9F89A-51C4-D946-8F60-2D1D0261A9C8}" type="slidenum">
              <a:rPr lang="en-JP" smtClean="0">
                <a:solidFill>
                  <a:schemeClr val="bg1"/>
                </a:solidFill>
              </a:rPr>
              <a:t>1</a:t>
            </a:fld>
            <a:endParaRPr lang="en-JP" dirty="0">
              <a:solidFill>
                <a:schemeClr val="bg1"/>
              </a:solidFill>
            </a:endParaRPr>
          </a:p>
        </p:txBody>
      </p:sp>
      <p:pic>
        <p:nvPicPr>
          <p:cNvPr id="2050" name="Picture 2" descr="Why Can't Japanese People Speak English?">
            <a:extLst>
              <a:ext uri="{FF2B5EF4-FFF2-40B4-BE49-F238E27FC236}">
                <a16:creationId xmlns:a16="http://schemas.microsoft.com/office/drawing/2014/main" id="{0BF55A9D-A9A9-FF40-8389-6055735D9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9726" y="2096815"/>
            <a:ext cx="5148263" cy="3429000"/>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4">
            <a:extLst>
              <a:ext uri="{FF2B5EF4-FFF2-40B4-BE49-F238E27FC236}">
                <a16:creationId xmlns:a16="http://schemas.microsoft.com/office/drawing/2014/main" id="{910CA6B0-9D5E-7F45-B204-5254C92C7552}"/>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D9F89A-51C4-D946-8F60-2D1D0261A9C8}" type="slidenum">
              <a:rPr lang="en-JP" smtClean="0"/>
              <a:pPr/>
              <a:t>1</a:t>
            </a:fld>
            <a:endParaRPr lang="en-JP" dirty="0"/>
          </a:p>
        </p:txBody>
      </p:sp>
    </p:spTree>
    <p:extLst>
      <p:ext uri="{BB962C8B-B14F-4D97-AF65-F5344CB8AC3E}">
        <p14:creationId xmlns:p14="http://schemas.microsoft.com/office/powerpoint/2010/main" val="1294814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3C49-A5BA-8243-81B5-C29E4F4D74D4}"/>
              </a:ext>
            </a:extLst>
          </p:cNvPr>
          <p:cNvSpPr>
            <a:spLocks noGrp="1"/>
          </p:cNvSpPr>
          <p:nvPr>
            <p:ph type="title"/>
          </p:nvPr>
        </p:nvSpPr>
        <p:spPr/>
        <p:txBody>
          <a:bodyPr/>
          <a:lstStyle/>
          <a:p>
            <a:r>
              <a:rPr lang="en-JP" dirty="0">
                <a:solidFill>
                  <a:schemeClr val="bg1"/>
                </a:solidFill>
              </a:rPr>
              <a:t>Conclusion</a:t>
            </a:r>
            <a:br>
              <a:rPr lang="en-JP" dirty="0">
                <a:solidFill>
                  <a:schemeClr val="bg1"/>
                </a:solidFill>
              </a:rPr>
            </a:br>
            <a:endParaRPr lang="en-JP" dirty="0">
              <a:solidFill>
                <a:schemeClr val="bg1"/>
              </a:solidFill>
            </a:endParaRPr>
          </a:p>
        </p:txBody>
      </p:sp>
      <p:sp>
        <p:nvSpPr>
          <p:cNvPr id="3" name="Content Placeholder 2">
            <a:extLst>
              <a:ext uri="{FF2B5EF4-FFF2-40B4-BE49-F238E27FC236}">
                <a16:creationId xmlns:a16="http://schemas.microsoft.com/office/drawing/2014/main" id="{D70EB080-EE09-7D49-BB11-60FC13715F25}"/>
              </a:ext>
            </a:extLst>
          </p:cNvPr>
          <p:cNvSpPr>
            <a:spLocks noGrp="1"/>
          </p:cNvSpPr>
          <p:nvPr>
            <p:ph idx="1"/>
          </p:nvPr>
        </p:nvSpPr>
        <p:spPr>
          <a:xfrm>
            <a:off x="1141413" y="2097087"/>
            <a:ext cx="5684689" cy="4650553"/>
          </a:xfrm>
        </p:spPr>
        <p:txBody>
          <a:bodyPr>
            <a:normAutofit/>
          </a:bodyPr>
          <a:lstStyle/>
          <a:p>
            <a:r>
              <a:rPr lang="en-JP" dirty="0">
                <a:solidFill>
                  <a:schemeClr val="bg1"/>
                </a:solidFill>
              </a:rPr>
              <a:t>Successfully utilized LDA, an unsupervised NLP generative statistical model to label CNN web articles into topics</a:t>
            </a:r>
          </a:p>
          <a:p>
            <a:r>
              <a:rPr lang="en-JP" dirty="0">
                <a:solidFill>
                  <a:schemeClr val="bg1"/>
                </a:solidFill>
              </a:rPr>
              <a:t>Used parameters tuning and metrics analysis to determine the best number of topics</a:t>
            </a:r>
          </a:p>
          <a:p>
            <a:r>
              <a:rPr lang="en-JP" dirty="0">
                <a:solidFill>
                  <a:schemeClr val="bg1"/>
                </a:solidFill>
              </a:rPr>
              <a:t>Verified with validation data and only increased perplexity by 10%</a:t>
            </a:r>
          </a:p>
        </p:txBody>
      </p:sp>
      <p:sp>
        <p:nvSpPr>
          <p:cNvPr id="4" name="Slide Number Placeholder 3">
            <a:extLst>
              <a:ext uri="{FF2B5EF4-FFF2-40B4-BE49-F238E27FC236}">
                <a16:creationId xmlns:a16="http://schemas.microsoft.com/office/drawing/2014/main" id="{C53FFEA8-F38F-0D46-BF20-545CE2A880F8}"/>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19</a:t>
            </a:fld>
            <a:endParaRPr lang="en-JP">
              <a:solidFill>
                <a:schemeClr val="bg1"/>
              </a:solidFill>
            </a:endParaRPr>
          </a:p>
        </p:txBody>
      </p:sp>
      <p:sp>
        <p:nvSpPr>
          <p:cNvPr id="6" name="Slide Number Placeholder 6">
            <a:extLst>
              <a:ext uri="{FF2B5EF4-FFF2-40B4-BE49-F238E27FC236}">
                <a16:creationId xmlns:a16="http://schemas.microsoft.com/office/drawing/2014/main" id="{9FF18ED3-8F73-7547-A452-DE1B6BDCAC11}"/>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D9F89A-51C4-D946-8F60-2D1D0261A9C8}" type="slidenum">
              <a:rPr lang="en-JP" smtClean="0"/>
              <a:pPr/>
              <a:t>19</a:t>
            </a:fld>
            <a:endParaRPr lang="en-JP"/>
          </a:p>
        </p:txBody>
      </p:sp>
      <p:pic>
        <p:nvPicPr>
          <p:cNvPr id="5" name="Picture 4">
            <a:extLst>
              <a:ext uri="{FF2B5EF4-FFF2-40B4-BE49-F238E27FC236}">
                <a16:creationId xmlns:a16="http://schemas.microsoft.com/office/drawing/2014/main" id="{BC46D74A-5EE0-4E4B-B9B4-F70EA45F2F86}"/>
              </a:ext>
            </a:extLst>
          </p:cNvPr>
          <p:cNvPicPr>
            <a:picLocks noChangeAspect="1"/>
          </p:cNvPicPr>
          <p:nvPr/>
        </p:nvPicPr>
        <p:blipFill>
          <a:blip r:embed="rId3"/>
          <a:stretch>
            <a:fillRect/>
          </a:stretch>
        </p:blipFill>
        <p:spPr>
          <a:xfrm>
            <a:off x="6826099" y="398472"/>
            <a:ext cx="4980353" cy="2653624"/>
          </a:xfrm>
          <a:prstGeom prst="rect">
            <a:avLst/>
          </a:prstGeom>
        </p:spPr>
      </p:pic>
      <p:pic>
        <p:nvPicPr>
          <p:cNvPr id="8" name="Picture 7">
            <a:extLst>
              <a:ext uri="{FF2B5EF4-FFF2-40B4-BE49-F238E27FC236}">
                <a16:creationId xmlns:a16="http://schemas.microsoft.com/office/drawing/2014/main" id="{1F37C094-DDAC-1E4D-952E-BE25C68D9E32}"/>
              </a:ext>
            </a:extLst>
          </p:cNvPr>
          <p:cNvPicPr>
            <a:picLocks noChangeAspect="1"/>
          </p:cNvPicPr>
          <p:nvPr/>
        </p:nvPicPr>
        <p:blipFill>
          <a:blip r:embed="rId4"/>
          <a:stretch>
            <a:fillRect/>
          </a:stretch>
        </p:blipFill>
        <p:spPr>
          <a:xfrm>
            <a:off x="6826100" y="3278589"/>
            <a:ext cx="4980353" cy="2604684"/>
          </a:xfrm>
          <a:prstGeom prst="rect">
            <a:avLst/>
          </a:prstGeom>
        </p:spPr>
      </p:pic>
    </p:spTree>
    <p:extLst>
      <p:ext uri="{BB962C8B-B14F-4D97-AF65-F5344CB8AC3E}">
        <p14:creationId xmlns:p14="http://schemas.microsoft.com/office/powerpoint/2010/main" val="4115858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3C49-A5BA-8243-81B5-C29E4F4D74D4}"/>
              </a:ext>
            </a:extLst>
          </p:cNvPr>
          <p:cNvSpPr>
            <a:spLocks noGrp="1"/>
          </p:cNvSpPr>
          <p:nvPr>
            <p:ph type="title"/>
          </p:nvPr>
        </p:nvSpPr>
        <p:spPr/>
        <p:txBody>
          <a:bodyPr/>
          <a:lstStyle/>
          <a:p>
            <a:r>
              <a:rPr lang="en-JP" dirty="0">
                <a:solidFill>
                  <a:schemeClr val="bg1"/>
                </a:solidFill>
              </a:rPr>
              <a:t>Future Considerations</a:t>
            </a:r>
            <a:br>
              <a:rPr lang="en-JP" dirty="0">
                <a:solidFill>
                  <a:schemeClr val="bg1"/>
                </a:solidFill>
              </a:rPr>
            </a:br>
            <a:endParaRPr lang="en-JP" dirty="0">
              <a:solidFill>
                <a:schemeClr val="bg1"/>
              </a:solidFill>
            </a:endParaRPr>
          </a:p>
        </p:txBody>
      </p:sp>
      <p:sp>
        <p:nvSpPr>
          <p:cNvPr id="3" name="Content Placeholder 2">
            <a:extLst>
              <a:ext uri="{FF2B5EF4-FFF2-40B4-BE49-F238E27FC236}">
                <a16:creationId xmlns:a16="http://schemas.microsoft.com/office/drawing/2014/main" id="{D70EB080-EE09-7D49-BB11-60FC13715F25}"/>
              </a:ext>
            </a:extLst>
          </p:cNvPr>
          <p:cNvSpPr>
            <a:spLocks noGrp="1"/>
          </p:cNvSpPr>
          <p:nvPr>
            <p:ph idx="1"/>
          </p:nvPr>
        </p:nvSpPr>
        <p:spPr>
          <a:xfrm>
            <a:off x="1141413" y="1883144"/>
            <a:ext cx="5791988" cy="4474789"/>
          </a:xfrm>
        </p:spPr>
        <p:txBody>
          <a:bodyPr>
            <a:normAutofit/>
          </a:bodyPr>
          <a:lstStyle/>
          <a:p>
            <a:r>
              <a:rPr lang="en-JP" dirty="0">
                <a:solidFill>
                  <a:schemeClr val="bg1"/>
                </a:solidFill>
              </a:rPr>
              <a:t>Extract and clean topic vocabulary data</a:t>
            </a:r>
          </a:p>
          <a:p>
            <a:r>
              <a:rPr lang="en-JP" dirty="0">
                <a:solidFill>
                  <a:schemeClr val="bg1"/>
                </a:solidFill>
              </a:rPr>
              <a:t>Analyze publish date data to see topic trends</a:t>
            </a:r>
          </a:p>
          <a:p>
            <a:r>
              <a:rPr lang="en-JP" dirty="0">
                <a:solidFill>
                  <a:schemeClr val="bg1"/>
                </a:solidFill>
              </a:rPr>
              <a:t>Streamline pipeline for application use</a:t>
            </a:r>
          </a:p>
          <a:p>
            <a:pPr lvl="1"/>
            <a:r>
              <a:rPr lang="en-JP" dirty="0">
                <a:solidFill>
                  <a:schemeClr val="bg1"/>
                </a:solidFill>
              </a:rPr>
              <a:t>Input raw text and output topic and key vocab</a:t>
            </a:r>
          </a:p>
          <a:p>
            <a:r>
              <a:rPr lang="en-JP" dirty="0">
                <a:solidFill>
                  <a:schemeClr val="bg1"/>
                </a:solidFill>
              </a:rPr>
              <a:t>Build online textbook for ESL current affairs courses</a:t>
            </a:r>
          </a:p>
          <a:p>
            <a:endParaRPr lang="en-JP" dirty="0">
              <a:solidFill>
                <a:schemeClr val="bg1"/>
              </a:solidFill>
            </a:endParaRPr>
          </a:p>
          <a:p>
            <a:endParaRPr lang="en-JP" dirty="0">
              <a:solidFill>
                <a:schemeClr val="bg1"/>
              </a:solidFill>
            </a:endParaRPr>
          </a:p>
          <a:p>
            <a:endParaRPr lang="en-JP" dirty="0">
              <a:solidFill>
                <a:schemeClr val="bg1"/>
              </a:solidFill>
            </a:endParaRPr>
          </a:p>
          <a:p>
            <a:endParaRPr lang="en-JP" dirty="0">
              <a:solidFill>
                <a:schemeClr val="bg1"/>
              </a:solidFill>
            </a:endParaRPr>
          </a:p>
        </p:txBody>
      </p:sp>
      <p:sp>
        <p:nvSpPr>
          <p:cNvPr id="4" name="Slide Number Placeholder 3">
            <a:extLst>
              <a:ext uri="{FF2B5EF4-FFF2-40B4-BE49-F238E27FC236}">
                <a16:creationId xmlns:a16="http://schemas.microsoft.com/office/drawing/2014/main" id="{4CC6919A-0321-BD48-9578-909827CD50F7}"/>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20</a:t>
            </a:fld>
            <a:endParaRPr lang="en-JP" dirty="0">
              <a:solidFill>
                <a:schemeClr val="bg1"/>
              </a:solidFill>
            </a:endParaRPr>
          </a:p>
        </p:txBody>
      </p:sp>
      <p:sp>
        <p:nvSpPr>
          <p:cNvPr id="6" name="Slide Number Placeholder 6">
            <a:extLst>
              <a:ext uri="{FF2B5EF4-FFF2-40B4-BE49-F238E27FC236}">
                <a16:creationId xmlns:a16="http://schemas.microsoft.com/office/drawing/2014/main" id="{A518A0AE-1B60-3040-996E-9077CF853C97}"/>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D9F89A-51C4-D946-8F60-2D1D0261A9C8}" type="slidenum">
              <a:rPr lang="en-JP" smtClean="0"/>
              <a:pPr/>
              <a:t>20</a:t>
            </a:fld>
            <a:endParaRPr lang="en-JP"/>
          </a:p>
        </p:txBody>
      </p:sp>
      <p:pic>
        <p:nvPicPr>
          <p:cNvPr id="5" name="Picture 4">
            <a:extLst>
              <a:ext uri="{FF2B5EF4-FFF2-40B4-BE49-F238E27FC236}">
                <a16:creationId xmlns:a16="http://schemas.microsoft.com/office/drawing/2014/main" id="{D0CFDB14-A37D-3D47-A4E4-2DE981679E29}"/>
              </a:ext>
            </a:extLst>
          </p:cNvPr>
          <p:cNvPicPr>
            <a:picLocks noChangeAspect="1"/>
          </p:cNvPicPr>
          <p:nvPr/>
        </p:nvPicPr>
        <p:blipFill>
          <a:blip r:embed="rId2"/>
          <a:stretch>
            <a:fillRect/>
          </a:stretch>
        </p:blipFill>
        <p:spPr>
          <a:xfrm>
            <a:off x="6977343" y="365125"/>
            <a:ext cx="4829112" cy="2646089"/>
          </a:xfrm>
          <a:prstGeom prst="rect">
            <a:avLst/>
          </a:prstGeom>
        </p:spPr>
      </p:pic>
      <p:pic>
        <p:nvPicPr>
          <p:cNvPr id="7" name="Picture 6">
            <a:extLst>
              <a:ext uri="{FF2B5EF4-FFF2-40B4-BE49-F238E27FC236}">
                <a16:creationId xmlns:a16="http://schemas.microsoft.com/office/drawing/2014/main" id="{501ACDD1-367E-6349-93D7-4BDB7D524507}"/>
              </a:ext>
            </a:extLst>
          </p:cNvPr>
          <p:cNvPicPr>
            <a:picLocks noChangeAspect="1"/>
          </p:cNvPicPr>
          <p:nvPr/>
        </p:nvPicPr>
        <p:blipFill>
          <a:blip r:embed="rId3"/>
          <a:stretch>
            <a:fillRect/>
          </a:stretch>
        </p:blipFill>
        <p:spPr>
          <a:xfrm>
            <a:off x="6933401" y="3145658"/>
            <a:ext cx="4873054" cy="2610229"/>
          </a:xfrm>
          <a:prstGeom prst="rect">
            <a:avLst/>
          </a:prstGeom>
        </p:spPr>
      </p:pic>
    </p:spTree>
    <p:extLst>
      <p:ext uri="{BB962C8B-B14F-4D97-AF65-F5344CB8AC3E}">
        <p14:creationId xmlns:p14="http://schemas.microsoft.com/office/powerpoint/2010/main" val="3962447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2942-165B-5549-AAE7-01FF7FC62E68}"/>
              </a:ext>
            </a:extLst>
          </p:cNvPr>
          <p:cNvSpPr>
            <a:spLocks noGrp="1"/>
          </p:cNvSpPr>
          <p:nvPr>
            <p:ph type="ctrTitle"/>
          </p:nvPr>
        </p:nvSpPr>
        <p:spPr/>
        <p:txBody>
          <a:bodyPr>
            <a:normAutofit/>
          </a:bodyPr>
          <a:lstStyle/>
          <a:p>
            <a:r>
              <a:rPr lang="en-US" b="1" dirty="0">
                <a:solidFill>
                  <a:schemeClr val="bg1"/>
                </a:solidFill>
              </a:rPr>
              <a:t>Thank you for listening</a:t>
            </a:r>
            <a:br>
              <a:rPr lang="en-US" b="1" dirty="0">
                <a:solidFill>
                  <a:schemeClr val="bg1"/>
                </a:solidFill>
              </a:rPr>
            </a:br>
            <a:br>
              <a:rPr lang="en-US" b="1" dirty="0">
                <a:solidFill>
                  <a:schemeClr val="bg1"/>
                </a:solidFill>
              </a:rPr>
            </a:br>
            <a:endParaRPr lang="en-JP" dirty="0">
              <a:solidFill>
                <a:schemeClr val="bg1"/>
              </a:solidFill>
            </a:endParaRPr>
          </a:p>
        </p:txBody>
      </p:sp>
      <p:sp>
        <p:nvSpPr>
          <p:cNvPr id="6" name="Subtitle 2">
            <a:extLst>
              <a:ext uri="{FF2B5EF4-FFF2-40B4-BE49-F238E27FC236}">
                <a16:creationId xmlns:a16="http://schemas.microsoft.com/office/drawing/2014/main" id="{63DE0439-5142-1C49-B55B-4B8139F4C1D3}"/>
              </a:ext>
            </a:extLst>
          </p:cNvPr>
          <p:cNvSpPr>
            <a:spLocks noGrp="1"/>
          </p:cNvSpPr>
          <p:nvPr>
            <p:ph type="subTitle" idx="1"/>
          </p:nvPr>
        </p:nvSpPr>
        <p:spPr/>
        <p:txBody>
          <a:bodyPr/>
          <a:lstStyle/>
          <a:p>
            <a:pPr algn="r"/>
            <a:endParaRPr lang="en-JP" dirty="0">
              <a:solidFill>
                <a:schemeClr val="bg1"/>
              </a:solidFill>
            </a:endParaRPr>
          </a:p>
          <a:p>
            <a:pPr algn="r"/>
            <a:r>
              <a:rPr lang="en-JP" dirty="0">
                <a:solidFill>
                  <a:schemeClr val="bg1"/>
                </a:solidFill>
              </a:rPr>
              <a:t>Barrett Nibling</a:t>
            </a:r>
          </a:p>
          <a:p>
            <a:pPr algn="r"/>
            <a:r>
              <a:rPr lang="en-JP" dirty="0">
                <a:solidFill>
                  <a:schemeClr val="bg1"/>
                </a:solidFill>
              </a:rPr>
              <a:t>bnibling@gmail.com</a:t>
            </a:r>
          </a:p>
        </p:txBody>
      </p:sp>
      <p:sp>
        <p:nvSpPr>
          <p:cNvPr id="3" name="Slide Number Placeholder 2">
            <a:extLst>
              <a:ext uri="{FF2B5EF4-FFF2-40B4-BE49-F238E27FC236}">
                <a16:creationId xmlns:a16="http://schemas.microsoft.com/office/drawing/2014/main" id="{73D5171F-B5AB-CB46-887B-C8CB82675E1A}"/>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21</a:t>
            </a:fld>
            <a:endParaRPr lang="en-JP" dirty="0">
              <a:solidFill>
                <a:schemeClr val="bg1"/>
              </a:solidFill>
            </a:endParaRPr>
          </a:p>
        </p:txBody>
      </p:sp>
    </p:spTree>
    <p:extLst>
      <p:ext uri="{BB962C8B-B14F-4D97-AF65-F5344CB8AC3E}">
        <p14:creationId xmlns:p14="http://schemas.microsoft.com/office/powerpoint/2010/main" val="3637841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2942-165B-5549-AAE7-01FF7FC62E68}"/>
              </a:ext>
            </a:extLst>
          </p:cNvPr>
          <p:cNvSpPr>
            <a:spLocks noGrp="1"/>
          </p:cNvSpPr>
          <p:nvPr>
            <p:ph type="ctrTitle"/>
          </p:nvPr>
        </p:nvSpPr>
        <p:spPr/>
        <p:txBody>
          <a:bodyPr>
            <a:normAutofit fontScale="90000"/>
          </a:bodyPr>
          <a:lstStyle/>
          <a:p>
            <a:r>
              <a:rPr lang="en-US" b="1" dirty="0">
                <a:solidFill>
                  <a:schemeClr val="bg1"/>
                </a:solidFill>
              </a:rPr>
              <a:t>Additional slides</a:t>
            </a:r>
            <a:br>
              <a:rPr lang="en-US" b="1" dirty="0">
                <a:solidFill>
                  <a:schemeClr val="bg1"/>
                </a:solidFill>
              </a:rPr>
            </a:br>
            <a:br>
              <a:rPr lang="en-US" b="1" dirty="0">
                <a:solidFill>
                  <a:schemeClr val="bg1"/>
                </a:solidFill>
              </a:rPr>
            </a:br>
            <a:br>
              <a:rPr lang="en-US" b="1" dirty="0">
                <a:solidFill>
                  <a:schemeClr val="bg1"/>
                </a:solidFill>
              </a:rPr>
            </a:br>
            <a:endParaRPr lang="en-JP" dirty="0">
              <a:solidFill>
                <a:schemeClr val="bg1"/>
              </a:solidFill>
            </a:endParaRPr>
          </a:p>
        </p:txBody>
      </p:sp>
      <p:sp>
        <p:nvSpPr>
          <p:cNvPr id="3" name="Slide Number Placeholder 2">
            <a:extLst>
              <a:ext uri="{FF2B5EF4-FFF2-40B4-BE49-F238E27FC236}">
                <a16:creationId xmlns:a16="http://schemas.microsoft.com/office/drawing/2014/main" id="{382DB7EE-AB9D-954B-96E4-5484E28F74B6}"/>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22</a:t>
            </a:fld>
            <a:endParaRPr lang="en-JP" dirty="0">
              <a:solidFill>
                <a:schemeClr val="bg1"/>
              </a:solidFill>
            </a:endParaRPr>
          </a:p>
        </p:txBody>
      </p:sp>
    </p:spTree>
    <p:extLst>
      <p:ext uri="{BB962C8B-B14F-4D97-AF65-F5344CB8AC3E}">
        <p14:creationId xmlns:p14="http://schemas.microsoft.com/office/powerpoint/2010/main" val="1619446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8C69E2-B261-F04D-B0ED-81A325BA2ABC}"/>
              </a:ext>
            </a:extLst>
          </p:cNvPr>
          <p:cNvSpPr>
            <a:spLocks noGrp="1"/>
          </p:cNvSpPr>
          <p:nvPr>
            <p:ph type="sldNum" sz="quarter" idx="12"/>
          </p:nvPr>
        </p:nvSpPr>
        <p:spPr/>
        <p:txBody>
          <a:bodyPr/>
          <a:lstStyle/>
          <a:p>
            <a:fld id="{ADD9F89A-51C4-D946-8F60-2D1D0261A9C8}" type="slidenum">
              <a:rPr lang="en-JP" smtClean="0"/>
              <a:t>23</a:t>
            </a:fld>
            <a:endParaRPr lang="en-JP"/>
          </a:p>
        </p:txBody>
      </p:sp>
      <p:pic>
        <p:nvPicPr>
          <p:cNvPr id="3" name="Picture 2">
            <a:extLst>
              <a:ext uri="{FF2B5EF4-FFF2-40B4-BE49-F238E27FC236}">
                <a16:creationId xmlns:a16="http://schemas.microsoft.com/office/drawing/2014/main" id="{6BB4FB06-F356-1E4F-929F-EB2CBE8E5AE6}"/>
              </a:ext>
            </a:extLst>
          </p:cNvPr>
          <p:cNvPicPr>
            <a:picLocks noChangeAspect="1"/>
          </p:cNvPicPr>
          <p:nvPr/>
        </p:nvPicPr>
        <p:blipFill>
          <a:blip r:embed="rId2"/>
          <a:stretch>
            <a:fillRect/>
          </a:stretch>
        </p:blipFill>
        <p:spPr>
          <a:xfrm>
            <a:off x="671728" y="0"/>
            <a:ext cx="10848544" cy="6858000"/>
          </a:xfrm>
          <a:prstGeom prst="rect">
            <a:avLst/>
          </a:prstGeom>
        </p:spPr>
      </p:pic>
    </p:spTree>
    <p:extLst>
      <p:ext uri="{BB962C8B-B14F-4D97-AF65-F5344CB8AC3E}">
        <p14:creationId xmlns:p14="http://schemas.microsoft.com/office/powerpoint/2010/main" val="2503938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0B8DB1-9594-A542-A273-508524E007EA}"/>
              </a:ext>
            </a:extLst>
          </p:cNvPr>
          <p:cNvSpPr>
            <a:spLocks noGrp="1"/>
          </p:cNvSpPr>
          <p:nvPr>
            <p:ph type="sldNum" sz="quarter" idx="12"/>
          </p:nvPr>
        </p:nvSpPr>
        <p:spPr/>
        <p:txBody>
          <a:bodyPr/>
          <a:lstStyle/>
          <a:p>
            <a:fld id="{ADD9F89A-51C4-D946-8F60-2D1D0261A9C8}" type="slidenum">
              <a:rPr lang="en-JP" smtClean="0"/>
              <a:t>24</a:t>
            </a:fld>
            <a:endParaRPr lang="en-JP"/>
          </a:p>
        </p:txBody>
      </p:sp>
      <p:pic>
        <p:nvPicPr>
          <p:cNvPr id="3" name="Picture 2">
            <a:extLst>
              <a:ext uri="{FF2B5EF4-FFF2-40B4-BE49-F238E27FC236}">
                <a16:creationId xmlns:a16="http://schemas.microsoft.com/office/drawing/2014/main" id="{022075E3-8B93-2C42-B41A-00BD5905FE63}"/>
              </a:ext>
            </a:extLst>
          </p:cNvPr>
          <p:cNvPicPr>
            <a:picLocks noChangeAspect="1"/>
          </p:cNvPicPr>
          <p:nvPr/>
        </p:nvPicPr>
        <p:blipFill>
          <a:blip r:embed="rId2"/>
          <a:stretch>
            <a:fillRect/>
          </a:stretch>
        </p:blipFill>
        <p:spPr>
          <a:xfrm>
            <a:off x="955297" y="0"/>
            <a:ext cx="10281406" cy="6858000"/>
          </a:xfrm>
          <a:prstGeom prst="rect">
            <a:avLst/>
          </a:prstGeom>
        </p:spPr>
      </p:pic>
    </p:spTree>
    <p:extLst>
      <p:ext uri="{BB962C8B-B14F-4D97-AF65-F5344CB8AC3E}">
        <p14:creationId xmlns:p14="http://schemas.microsoft.com/office/powerpoint/2010/main" val="4037126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770B94-248A-E64B-9635-9FFF6FBA0B70}"/>
              </a:ext>
            </a:extLst>
          </p:cNvPr>
          <p:cNvSpPr>
            <a:spLocks noGrp="1"/>
          </p:cNvSpPr>
          <p:nvPr>
            <p:ph type="sldNum" sz="quarter" idx="12"/>
          </p:nvPr>
        </p:nvSpPr>
        <p:spPr/>
        <p:txBody>
          <a:bodyPr/>
          <a:lstStyle/>
          <a:p>
            <a:fld id="{ADD9F89A-51C4-D946-8F60-2D1D0261A9C8}" type="slidenum">
              <a:rPr lang="en-JP" smtClean="0"/>
              <a:t>25</a:t>
            </a:fld>
            <a:endParaRPr lang="en-JP"/>
          </a:p>
        </p:txBody>
      </p:sp>
      <p:pic>
        <p:nvPicPr>
          <p:cNvPr id="3" name="Picture 2">
            <a:extLst>
              <a:ext uri="{FF2B5EF4-FFF2-40B4-BE49-F238E27FC236}">
                <a16:creationId xmlns:a16="http://schemas.microsoft.com/office/drawing/2014/main" id="{F0BFD6C8-51E6-934B-A84A-468347DCED77}"/>
              </a:ext>
            </a:extLst>
          </p:cNvPr>
          <p:cNvPicPr>
            <a:picLocks noChangeAspect="1"/>
          </p:cNvPicPr>
          <p:nvPr/>
        </p:nvPicPr>
        <p:blipFill>
          <a:blip r:embed="rId2"/>
          <a:stretch>
            <a:fillRect/>
          </a:stretch>
        </p:blipFill>
        <p:spPr>
          <a:xfrm>
            <a:off x="758072" y="0"/>
            <a:ext cx="10675856" cy="6858000"/>
          </a:xfrm>
          <a:prstGeom prst="rect">
            <a:avLst/>
          </a:prstGeom>
        </p:spPr>
      </p:pic>
    </p:spTree>
    <p:extLst>
      <p:ext uri="{BB962C8B-B14F-4D97-AF65-F5344CB8AC3E}">
        <p14:creationId xmlns:p14="http://schemas.microsoft.com/office/powerpoint/2010/main" val="49397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770B94-248A-E64B-9635-9FFF6FBA0B70}"/>
              </a:ext>
            </a:extLst>
          </p:cNvPr>
          <p:cNvSpPr>
            <a:spLocks noGrp="1"/>
          </p:cNvSpPr>
          <p:nvPr>
            <p:ph type="sldNum" sz="quarter" idx="12"/>
          </p:nvPr>
        </p:nvSpPr>
        <p:spPr/>
        <p:txBody>
          <a:bodyPr/>
          <a:lstStyle/>
          <a:p>
            <a:fld id="{ADD9F89A-51C4-D946-8F60-2D1D0261A9C8}" type="slidenum">
              <a:rPr lang="en-JP" smtClean="0"/>
              <a:t>26</a:t>
            </a:fld>
            <a:endParaRPr lang="en-JP"/>
          </a:p>
        </p:txBody>
      </p:sp>
      <p:pic>
        <p:nvPicPr>
          <p:cNvPr id="3" name="Picture 2">
            <a:extLst>
              <a:ext uri="{FF2B5EF4-FFF2-40B4-BE49-F238E27FC236}">
                <a16:creationId xmlns:a16="http://schemas.microsoft.com/office/drawing/2014/main" id="{A5D038A0-CE6A-3746-8F10-B61B4A9513E7}"/>
              </a:ext>
            </a:extLst>
          </p:cNvPr>
          <p:cNvPicPr>
            <a:picLocks noChangeAspect="1"/>
          </p:cNvPicPr>
          <p:nvPr/>
        </p:nvPicPr>
        <p:blipFill>
          <a:blip r:embed="rId2"/>
          <a:stretch>
            <a:fillRect/>
          </a:stretch>
        </p:blipFill>
        <p:spPr>
          <a:xfrm>
            <a:off x="715199" y="0"/>
            <a:ext cx="10761602" cy="6858000"/>
          </a:xfrm>
          <a:prstGeom prst="rect">
            <a:avLst/>
          </a:prstGeom>
        </p:spPr>
      </p:pic>
    </p:spTree>
    <p:extLst>
      <p:ext uri="{BB962C8B-B14F-4D97-AF65-F5344CB8AC3E}">
        <p14:creationId xmlns:p14="http://schemas.microsoft.com/office/powerpoint/2010/main" val="684793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770B94-248A-E64B-9635-9FFF6FBA0B70}"/>
              </a:ext>
            </a:extLst>
          </p:cNvPr>
          <p:cNvSpPr>
            <a:spLocks noGrp="1"/>
          </p:cNvSpPr>
          <p:nvPr>
            <p:ph type="sldNum" sz="quarter" idx="12"/>
          </p:nvPr>
        </p:nvSpPr>
        <p:spPr/>
        <p:txBody>
          <a:bodyPr/>
          <a:lstStyle/>
          <a:p>
            <a:fld id="{ADD9F89A-51C4-D946-8F60-2D1D0261A9C8}" type="slidenum">
              <a:rPr lang="en-JP" smtClean="0"/>
              <a:t>27</a:t>
            </a:fld>
            <a:endParaRPr lang="en-JP"/>
          </a:p>
        </p:txBody>
      </p:sp>
      <p:pic>
        <p:nvPicPr>
          <p:cNvPr id="3" name="Picture 2">
            <a:extLst>
              <a:ext uri="{FF2B5EF4-FFF2-40B4-BE49-F238E27FC236}">
                <a16:creationId xmlns:a16="http://schemas.microsoft.com/office/drawing/2014/main" id="{1383234C-03F3-BA42-86D6-85E33E782471}"/>
              </a:ext>
            </a:extLst>
          </p:cNvPr>
          <p:cNvPicPr>
            <a:picLocks noChangeAspect="1"/>
          </p:cNvPicPr>
          <p:nvPr/>
        </p:nvPicPr>
        <p:blipFill>
          <a:blip r:embed="rId2"/>
          <a:stretch>
            <a:fillRect/>
          </a:stretch>
        </p:blipFill>
        <p:spPr>
          <a:xfrm>
            <a:off x="748678" y="0"/>
            <a:ext cx="10694643" cy="6858000"/>
          </a:xfrm>
          <a:prstGeom prst="rect">
            <a:avLst/>
          </a:prstGeom>
        </p:spPr>
      </p:pic>
    </p:spTree>
    <p:extLst>
      <p:ext uri="{BB962C8B-B14F-4D97-AF65-F5344CB8AC3E}">
        <p14:creationId xmlns:p14="http://schemas.microsoft.com/office/powerpoint/2010/main" val="3324851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770B94-248A-E64B-9635-9FFF6FBA0B70}"/>
              </a:ext>
            </a:extLst>
          </p:cNvPr>
          <p:cNvSpPr>
            <a:spLocks noGrp="1"/>
          </p:cNvSpPr>
          <p:nvPr>
            <p:ph type="sldNum" sz="quarter" idx="12"/>
          </p:nvPr>
        </p:nvSpPr>
        <p:spPr/>
        <p:txBody>
          <a:bodyPr/>
          <a:lstStyle/>
          <a:p>
            <a:fld id="{ADD9F89A-51C4-D946-8F60-2D1D0261A9C8}" type="slidenum">
              <a:rPr lang="en-JP" smtClean="0"/>
              <a:t>28</a:t>
            </a:fld>
            <a:endParaRPr lang="en-JP"/>
          </a:p>
        </p:txBody>
      </p:sp>
      <p:pic>
        <p:nvPicPr>
          <p:cNvPr id="3" name="Picture 2">
            <a:extLst>
              <a:ext uri="{FF2B5EF4-FFF2-40B4-BE49-F238E27FC236}">
                <a16:creationId xmlns:a16="http://schemas.microsoft.com/office/drawing/2014/main" id="{C061683E-2357-7646-9864-F6338EC4EE1A}"/>
              </a:ext>
            </a:extLst>
          </p:cNvPr>
          <p:cNvPicPr>
            <a:picLocks noChangeAspect="1"/>
          </p:cNvPicPr>
          <p:nvPr/>
        </p:nvPicPr>
        <p:blipFill>
          <a:blip r:embed="rId2"/>
          <a:stretch>
            <a:fillRect/>
          </a:stretch>
        </p:blipFill>
        <p:spPr>
          <a:xfrm>
            <a:off x="741947" y="0"/>
            <a:ext cx="10708105" cy="6858000"/>
          </a:xfrm>
          <a:prstGeom prst="rect">
            <a:avLst/>
          </a:prstGeom>
        </p:spPr>
      </p:pic>
    </p:spTree>
    <p:extLst>
      <p:ext uri="{BB962C8B-B14F-4D97-AF65-F5344CB8AC3E}">
        <p14:creationId xmlns:p14="http://schemas.microsoft.com/office/powerpoint/2010/main" val="938282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91F3-73E6-B246-B986-52B3F8C00F37}"/>
              </a:ext>
            </a:extLst>
          </p:cNvPr>
          <p:cNvSpPr>
            <a:spLocks noGrp="1"/>
          </p:cNvSpPr>
          <p:nvPr>
            <p:ph type="title"/>
          </p:nvPr>
        </p:nvSpPr>
        <p:spPr/>
        <p:txBody>
          <a:bodyPr/>
          <a:lstStyle/>
          <a:p>
            <a:r>
              <a:rPr lang="en-US" dirty="0">
                <a:solidFill>
                  <a:schemeClr val="bg1"/>
                </a:solidFill>
              </a:rPr>
              <a:t>INHERENT PROBLEMS</a:t>
            </a:r>
            <a:br>
              <a:rPr lang="en-JP" dirty="0">
                <a:solidFill>
                  <a:schemeClr val="bg1"/>
                </a:solidFill>
              </a:rPr>
            </a:br>
            <a:endParaRPr lang="en-JP" dirty="0">
              <a:solidFill>
                <a:schemeClr val="bg1"/>
              </a:solidFill>
            </a:endParaRPr>
          </a:p>
        </p:txBody>
      </p:sp>
      <p:sp>
        <p:nvSpPr>
          <p:cNvPr id="3" name="Content Placeholder 2">
            <a:extLst>
              <a:ext uri="{FF2B5EF4-FFF2-40B4-BE49-F238E27FC236}">
                <a16:creationId xmlns:a16="http://schemas.microsoft.com/office/drawing/2014/main" id="{D154ECC6-92EA-F24B-B66A-9661EEC89AE5}"/>
              </a:ext>
            </a:extLst>
          </p:cNvPr>
          <p:cNvSpPr>
            <a:spLocks noGrp="1"/>
          </p:cNvSpPr>
          <p:nvPr>
            <p:ph idx="1"/>
          </p:nvPr>
        </p:nvSpPr>
        <p:spPr>
          <a:xfrm>
            <a:off x="382369" y="2097088"/>
            <a:ext cx="6277924" cy="3541714"/>
          </a:xfrm>
        </p:spPr>
        <p:txBody>
          <a:bodyPr>
            <a:normAutofit/>
          </a:bodyPr>
          <a:lstStyle/>
          <a:p>
            <a:r>
              <a:rPr lang="en-JP" sz="2800" dirty="0">
                <a:solidFill>
                  <a:schemeClr val="bg1"/>
                </a:solidFill>
                <a:latin typeface="Arial" panose="020B0604020202020204" pitchFamily="34" charset="0"/>
                <a:cs typeface="Arial" panose="020B0604020202020204" pitchFamily="34" charset="0"/>
              </a:rPr>
              <a:t>No Textbook</a:t>
            </a:r>
          </a:p>
          <a:p>
            <a:r>
              <a:rPr lang="en-JP" sz="2800" dirty="0">
                <a:solidFill>
                  <a:schemeClr val="bg1"/>
                </a:solidFill>
                <a:latin typeface="Arial" panose="020B0604020202020204" pitchFamily="34" charset="0"/>
                <a:cs typeface="Arial" panose="020B0604020202020204" pitchFamily="34" charset="0"/>
              </a:rPr>
              <a:t>Steep Learning Curve</a:t>
            </a:r>
          </a:p>
          <a:p>
            <a:r>
              <a:rPr lang="en-JP" sz="2800" dirty="0">
                <a:solidFill>
                  <a:schemeClr val="bg1"/>
                </a:solidFill>
                <a:latin typeface="Arial" panose="020B0604020202020204" pitchFamily="34" charset="0"/>
                <a:cs typeface="Arial" panose="020B0604020202020204" pitchFamily="34" charset="0"/>
              </a:rPr>
              <a:t>Hard to Build Balanced Curriculum</a:t>
            </a:r>
          </a:p>
          <a:p>
            <a:r>
              <a:rPr lang="en-JP" sz="2800" dirty="0">
                <a:solidFill>
                  <a:schemeClr val="bg1"/>
                </a:solidFill>
                <a:latin typeface="Arial" panose="020B0604020202020204" pitchFamily="34" charset="0"/>
                <a:cs typeface="Arial" panose="020B0604020202020204" pitchFamily="34" charset="0"/>
              </a:rPr>
              <a:t>Choosing Topics</a:t>
            </a:r>
          </a:p>
          <a:p>
            <a:r>
              <a:rPr lang="en-JP" sz="2800" dirty="0">
                <a:solidFill>
                  <a:schemeClr val="bg1"/>
                </a:solidFill>
                <a:latin typeface="Arial" panose="020B0604020202020204" pitchFamily="34" charset="0"/>
                <a:cs typeface="Arial" panose="020B0604020202020204" pitchFamily="34" charset="0"/>
              </a:rPr>
              <a:t>Cannot Predict the News</a:t>
            </a:r>
          </a:p>
        </p:txBody>
      </p:sp>
      <p:sp>
        <p:nvSpPr>
          <p:cNvPr id="5" name="Slide Number Placeholder 4">
            <a:extLst>
              <a:ext uri="{FF2B5EF4-FFF2-40B4-BE49-F238E27FC236}">
                <a16:creationId xmlns:a16="http://schemas.microsoft.com/office/drawing/2014/main" id="{4BE33466-B995-7B43-AA53-67D0F121300A}"/>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2</a:t>
            </a:fld>
            <a:endParaRPr lang="en-JP">
              <a:solidFill>
                <a:schemeClr val="bg1"/>
              </a:solidFill>
            </a:endParaRPr>
          </a:p>
        </p:txBody>
      </p:sp>
      <p:pic>
        <p:nvPicPr>
          <p:cNvPr id="1028" name="Picture 4" descr="Trump Teaches Surprise English Class During Tour of Japanese High School -">
            <a:extLst>
              <a:ext uri="{FF2B5EF4-FFF2-40B4-BE49-F238E27FC236}">
                <a16:creationId xmlns:a16="http://schemas.microsoft.com/office/drawing/2014/main" id="{8790178B-371D-A645-B0E2-D56849359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38" r="6927"/>
          <a:stretch/>
        </p:blipFill>
        <p:spPr bwMode="auto">
          <a:xfrm>
            <a:off x="7045837" y="2303765"/>
            <a:ext cx="4760618" cy="31283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id="{73CB79AD-2E3E-2E43-9CB7-7E7C3A7F42BC}"/>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D9F89A-51C4-D946-8F60-2D1D0261A9C8}" type="slidenum">
              <a:rPr lang="en-JP" smtClean="0"/>
              <a:pPr/>
              <a:t>2</a:t>
            </a:fld>
            <a:endParaRPr lang="en-JP" dirty="0"/>
          </a:p>
        </p:txBody>
      </p:sp>
    </p:spTree>
    <p:extLst>
      <p:ext uri="{BB962C8B-B14F-4D97-AF65-F5344CB8AC3E}">
        <p14:creationId xmlns:p14="http://schemas.microsoft.com/office/powerpoint/2010/main" val="856074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770B94-248A-E64B-9635-9FFF6FBA0B70}"/>
              </a:ext>
            </a:extLst>
          </p:cNvPr>
          <p:cNvSpPr>
            <a:spLocks noGrp="1"/>
          </p:cNvSpPr>
          <p:nvPr>
            <p:ph type="sldNum" sz="quarter" idx="12"/>
          </p:nvPr>
        </p:nvSpPr>
        <p:spPr/>
        <p:txBody>
          <a:bodyPr/>
          <a:lstStyle/>
          <a:p>
            <a:fld id="{ADD9F89A-51C4-D946-8F60-2D1D0261A9C8}" type="slidenum">
              <a:rPr lang="en-JP" smtClean="0"/>
              <a:t>29</a:t>
            </a:fld>
            <a:endParaRPr lang="en-JP"/>
          </a:p>
        </p:txBody>
      </p:sp>
      <p:pic>
        <p:nvPicPr>
          <p:cNvPr id="3" name="Picture 2">
            <a:extLst>
              <a:ext uri="{FF2B5EF4-FFF2-40B4-BE49-F238E27FC236}">
                <a16:creationId xmlns:a16="http://schemas.microsoft.com/office/drawing/2014/main" id="{C071B1A5-EA82-2244-BE8B-0560BCB974BB}"/>
              </a:ext>
            </a:extLst>
          </p:cNvPr>
          <p:cNvPicPr>
            <a:picLocks noChangeAspect="1"/>
          </p:cNvPicPr>
          <p:nvPr/>
        </p:nvPicPr>
        <p:blipFill>
          <a:blip r:embed="rId2"/>
          <a:stretch>
            <a:fillRect/>
          </a:stretch>
        </p:blipFill>
        <p:spPr>
          <a:xfrm>
            <a:off x="742259" y="0"/>
            <a:ext cx="10707482" cy="6858000"/>
          </a:xfrm>
          <a:prstGeom prst="rect">
            <a:avLst/>
          </a:prstGeom>
        </p:spPr>
      </p:pic>
    </p:spTree>
    <p:extLst>
      <p:ext uri="{BB962C8B-B14F-4D97-AF65-F5344CB8AC3E}">
        <p14:creationId xmlns:p14="http://schemas.microsoft.com/office/powerpoint/2010/main" val="1599437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770B94-248A-E64B-9635-9FFF6FBA0B70}"/>
              </a:ext>
            </a:extLst>
          </p:cNvPr>
          <p:cNvSpPr>
            <a:spLocks noGrp="1"/>
          </p:cNvSpPr>
          <p:nvPr>
            <p:ph type="sldNum" sz="quarter" idx="12"/>
          </p:nvPr>
        </p:nvSpPr>
        <p:spPr/>
        <p:txBody>
          <a:bodyPr/>
          <a:lstStyle/>
          <a:p>
            <a:fld id="{ADD9F89A-51C4-D946-8F60-2D1D0261A9C8}" type="slidenum">
              <a:rPr lang="en-JP" smtClean="0"/>
              <a:t>30</a:t>
            </a:fld>
            <a:endParaRPr lang="en-JP"/>
          </a:p>
        </p:txBody>
      </p:sp>
      <p:pic>
        <p:nvPicPr>
          <p:cNvPr id="3" name="Picture 2">
            <a:extLst>
              <a:ext uri="{FF2B5EF4-FFF2-40B4-BE49-F238E27FC236}">
                <a16:creationId xmlns:a16="http://schemas.microsoft.com/office/drawing/2014/main" id="{7D20E6EB-516E-C447-9EA3-7806BB47C5E8}"/>
              </a:ext>
            </a:extLst>
          </p:cNvPr>
          <p:cNvPicPr>
            <a:picLocks noChangeAspect="1"/>
          </p:cNvPicPr>
          <p:nvPr/>
        </p:nvPicPr>
        <p:blipFill>
          <a:blip r:embed="rId2"/>
          <a:stretch>
            <a:fillRect/>
          </a:stretch>
        </p:blipFill>
        <p:spPr>
          <a:xfrm>
            <a:off x="558256" y="0"/>
            <a:ext cx="11075487" cy="6858000"/>
          </a:xfrm>
          <a:prstGeom prst="rect">
            <a:avLst/>
          </a:prstGeom>
        </p:spPr>
      </p:pic>
    </p:spTree>
    <p:extLst>
      <p:ext uri="{BB962C8B-B14F-4D97-AF65-F5344CB8AC3E}">
        <p14:creationId xmlns:p14="http://schemas.microsoft.com/office/powerpoint/2010/main" val="2377447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770B94-248A-E64B-9635-9FFF6FBA0B70}"/>
              </a:ext>
            </a:extLst>
          </p:cNvPr>
          <p:cNvSpPr>
            <a:spLocks noGrp="1"/>
          </p:cNvSpPr>
          <p:nvPr>
            <p:ph type="sldNum" sz="quarter" idx="12"/>
          </p:nvPr>
        </p:nvSpPr>
        <p:spPr/>
        <p:txBody>
          <a:bodyPr/>
          <a:lstStyle/>
          <a:p>
            <a:fld id="{ADD9F89A-51C4-D946-8F60-2D1D0261A9C8}" type="slidenum">
              <a:rPr lang="en-JP" smtClean="0"/>
              <a:t>31</a:t>
            </a:fld>
            <a:endParaRPr lang="en-JP"/>
          </a:p>
        </p:txBody>
      </p:sp>
    </p:spTree>
    <p:extLst>
      <p:ext uri="{BB962C8B-B14F-4D97-AF65-F5344CB8AC3E}">
        <p14:creationId xmlns:p14="http://schemas.microsoft.com/office/powerpoint/2010/main" val="2395121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770B94-248A-E64B-9635-9FFF6FBA0B70}"/>
              </a:ext>
            </a:extLst>
          </p:cNvPr>
          <p:cNvSpPr>
            <a:spLocks noGrp="1"/>
          </p:cNvSpPr>
          <p:nvPr>
            <p:ph type="sldNum" sz="quarter" idx="12"/>
          </p:nvPr>
        </p:nvSpPr>
        <p:spPr/>
        <p:txBody>
          <a:bodyPr/>
          <a:lstStyle/>
          <a:p>
            <a:fld id="{ADD9F89A-51C4-D946-8F60-2D1D0261A9C8}" type="slidenum">
              <a:rPr lang="en-JP" smtClean="0"/>
              <a:t>32</a:t>
            </a:fld>
            <a:endParaRPr lang="en-JP"/>
          </a:p>
        </p:txBody>
      </p:sp>
    </p:spTree>
    <p:extLst>
      <p:ext uri="{BB962C8B-B14F-4D97-AF65-F5344CB8AC3E}">
        <p14:creationId xmlns:p14="http://schemas.microsoft.com/office/powerpoint/2010/main" val="2172420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3C49-A5BA-8243-81B5-C29E4F4D74D4}"/>
              </a:ext>
            </a:extLst>
          </p:cNvPr>
          <p:cNvSpPr>
            <a:spLocks noGrp="1"/>
          </p:cNvSpPr>
          <p:nvPr>
            <p:ph type="title"/>
          </p:nvPr>
        </p:nvSpPr>
        <p:spPr/>
        <p:txBody>
          <a:bodyPr/>
          <a:lstStyle/>
          <a:p>
            <a:r>
              <a:rPr lang="en-JP" dirty="0">
                <a:solidFill>
                  <a:schemeClr val="bg1"/>
                </a:solidFill>
              </a:rPr>
              <a:t>Questions</a:t>
            </a:r>
            <a:br>
              <a:rPr lang="en-JP" dirty="0">
                <a:solidFill>
                  <a:schemeClr val="bg1"/>
                </a:solidFill>
              </a:rPr>
            </a:br>
            <a:endParaRPr lang="en-JP" dirty="0">
              <a:solidFill>
                <a:schemeClr val="bg1"/>
              </a:solidFill>
            </a:endParaRPr>
          </a:p>
        </p:txBody>
      </p:sp>
      <p:sp>
        <p:nvSpPr>
          <p:cNvPr id="3" name="Content Placeholder 2">
            <a:extLst>
              <a:ext uri="{FF2B5EF4-FFF2-40B4-BE49-F238E27FC236}">
                <a16:creationId xmlns:a16="http://schemas.microsoft.com/office/drawing/2014/main" id="{D70EB080-EE09-7D49-BB11-60FC13715F25}"/>
              </a:ext>
            </a:extLst>
          </p:cNvPr>
          <p:cNvSpPr>
            <a:spLocks noGrp="1"/>
          </p:cNvSpPr>
          <p:nvPr>
            <p:ph idx="1"/>
          </p:nvPr>
        </p:nvSpPr>
        <p:spPr>
          <a:xfrm>
            <a:off x="1141413" y="1749973"/>
            <a:ext cx="9626114" cy="4498426"/>
          </a:xfrm>
        </p:spPr>
        <p:txBody>
          <a:bodyPr>
            <a:normAutofit lnSpcReduction="10000"/>
          </a:bodyPr>
          <a:lstStyle/>
          <a:p>
            <a:pPr marL="457200" indent="-457200">
              <a:buAutoNum type="arabicPeriod"/>
            </a:pPr>
            <a:r>
              <a:rPr lang="en-US" b="1" dirty="0">
                <a:solidFill>
                  <a:schemeClr val="bg1"/>
                </a:solidFill>
                <a:latin typeface="Arial" panose="020B0604020202020204" pitchFamily="34" charset="0"/>
                <a:cs typeface="Arial" panose="020B0604020202020204" pitchFamily="34" charset="0"/>
              </a:rPr>
              <a:t>Can we utilize natural language processing (NLP) methodology on news articles, namely topic modeling, to ensure students get exposure to a range of relevant topics in current news?</a:t>
            </a:r>
          </a:p>
          <a:p>
            <a:pPr marL="457200" indent="-457200">
              <a:buAutoNum type="arabicPeriod"/>
            </a:pPr>
            <a:r>
              <a:rPr lang="en-US" b="1" dirty="0">
                <a:solidFill>
                  <a:schemeClr val="bg1"/>
                </a:solidFill>
                <a:latin typeface="Arial" panose="020B0604020202020204" pitchFamily="34" charset="0"/>
                <a:cs typeface="Arial" panose="020B0604020202020204" pitchFamily="34" charset="0"/>
              </a:rPr>
              <a:t>Can these same NLP methods procure a vocabulary list of key terms for said topics that can expedite the steep learning curve of learning unfamiliar topics?</a:t>
            </a:r>
          </a:p>
          <a:p>
            <a:pPr marL="457200" indent="-457200">
              <a:buAutoNum type="arabicPeriod"/>
            </a:pPr>
            <a:r>
              <a:rPr lang="en-US" b="1" dirty="0">
                <a:solidFill>
                  <a:schemeClr val="bg1"/>
                </a:solidFill>
                <a:latin typeface="Arial" panose="020B0604020202020204" pitchFamily="34" charset="0"/>
                <a:cs typeface="Arial" panose="020B0604020202020204" pitchFamily="34" charset="0"/>
              </a:rPr>
              <a:t>Ultimately, can we build an application using the results of our findings and model that to be put to use in the classroom?</a:t>
            </a:r>
            <a:endParaRPr lang="en-US" sz="2400" dirty="0">
              <a:solidFill>
                <a:schemeClr val="bg1"/>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7866147-982A-3A46-8F9A-91CE3943E485}"/>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3</a:t>
            </a:fld>
            <a:endParaRPr lang="en-JP">
              <a:solidFill>
                <a:schemeClr val="bg1"/>
              </a:solidFill>
            </a:endParaRPr>
          </a:p>
        </p:txBody>
      </p:sp>
      <p:sp>
        <p:nvSpPr>
          <p:cNvPr id="5" name="Slide Number Placeholder 4">
            <a:extLst>
              <a:ext uri="{FF2B5EF4-FFF2-40B4-BE49-F238E27FC236}">
                <a16:creationId xmlns:a16="http://schemas.microsoft.com/office/drawing/2014/main" id="{6785BA03-4A1E-074B-B749-EF4D7AD32C38}"/>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D9F89A-51C4-D946-8F60-2D1D0261A9C8}" type="slidenum">
              <a:rPr lang="en-JP" smtClean="0"/>
              <a:pPr/>
              <a:t>3</a:t>
            </a:fld>
            <a:endParaRPr lang="en-JP" dirty="0"/>
          </a:p>
        </p:txBody>
      </p:sp>
    </p:spTree>
    <p:extLst>
      <p:ext uri="{BB962C8B-B14F-4D97-AF65-F5344CB8AC3E}">
        <p14:creationId xmlns:p14="http://schemas.microsoft.com/office/powerpoint/2010/main" val="1122276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91F3-73E6-B246-B986-52B3F8C00F37}"/>
              </a:ext>
            </a:extLst>
          </p:cNvPr>
          <p:cNvSpPr>
            <a:spLocks noGrp="1"/>
          </p:cNvSpPr>
          <p:nvPr>
            <p:ph type="title"/>
          </p:nvPr>
        </p:nvSpPr>
        <p:spPr/>
        <p:txBody>
          <a:bodyPr/>
          <a:lstStyle/>
          <a:p>
            <a:r>
              <a:rPr lang="en-US" dirty="0">
                <a:solidFill>
                  <a:schemeClr val="bg1"/>
                </a:solidFill>
              </a:rPr>
              <a:t>Data - CNN Web Articles</a:t>
            </a:r>
            <a:br>
              <a:rPr lang="en-JP" dirty="0">
                <a:solidFill>
                  <a:schemeClr val="bg1"/>
                </a:solidFill>
              </a:rPr>
            </a:br>
            <a:endParaRPr lang="en-JP" dirty="0">
              <a:solidFill>
                <a:schemeClr val="bg1"/>
              </a:solidFill>
            </a:endParaRPr>
          </a:p>
        </p:txBody>
      </p:sp>
      <p:sp>
        <p:nvSpPr>
          <p:cNvPr id="3" name="Content Placeholder 2">
            <a:extLst>
              <a:ext uri="{FF2B5EF4-FFF2-40B4-BE49-F238E27FC236}">
                <a16:creationId xmlns:a16="http://schemas.microsoft.com/office/drawing/2014/main" id="{D154ECC6-92EA-F24B-B66A-9661EEC89AE5}"/>
              </a:ext>
            </a:extLst>
          </p:cNvPr>
          <p:cNvSpPr>
            <a:spLocks noGrp="1"/>
          </p:cNvSpPr>
          <p:nvPr>
            <p:ph idx="1"/>
          </p:nvPr>
        </p:nvSpPr>
        <p:spPr>
          <a:xfrm>
            <a:off x="382369" y="2097088"/>
            <a:ext cx="6277924" cy="3541714"/>
          </a:xfrm>
        </p:spPr>
        <p:txBody>
          <a:bodyPr>
            <a:normAutofit/>
          </a:bodyPr>
          <a:lstStyle/>
          <a:p>
            <a:r>
              <a:rPr lang="en-US" dirty="0">
                <a:solidFill>
                  <a:schemeClr val="bg1"/>
                </a:solidFill>
                <a:latin typeface="Arial" panose="020B0604020202020204" pitchFamily="34" charset="0"/>
                <a:cs typeface="Arial" panose="020B0604020202020204" pitchFamily="34" charset="0"/>
              </a:rPr>
              <a:t>Collected by DeepMind</a:t>
            </a:r>
          </a:p>
          <a:p>
            <a:r>
              <a:rPr lang="en-US" dirty="0">
                <a:solidFill>
                  <a:schemeClr val="bg1"/>
                </a:solidFill>
                <a:latin typeface="Arial" panose="020B0604020202020204" pitchFamily="34" charset="0"/>
                <a:cs typeface="Arial" panose="020B0604020202020204" pitchFamily="34" charset="0"/>
              </a:rPr>
              <a:t>Conducted from April 2007 to April 2015</a:t>
            </a:r>
          </a:p>
          <a:p>
            <a:r>
              <a:rPr lang="en-US" dirty="0">
                <a:solidFill>
                  <a:schemeClr val="bg1"/>
                </a:solidFill>
                <a:latin typeface="Arial" panose="020B0604020202020204" pitchFamily="34" charset="0"/>
                <a:cs typeface="Arial" panose="020B0604020202020204" pitchFamily="34" charset="0"/>
              </a:rPr>
              <a:t>Over 90,000 CNN web articles scraped as:</a:t>
            </a:r>
          </a:p>
          <a:p>
            <a:pPr lvl="1"/>
            <a:r>
              <a:rPr lang="en-US" dirty="0">
                <a:solidFill>
                  <a:schemeClr val="bg1"/>
                </a:solidFill>
                <a:latin typeface="Arial" panose="020B0604020202020204" pitchFamily="34" charset="0"/>
                <a:cs typeface="Arial" panose="020B0604020202020204" pitchFamily="34" charset="0"/>
              </a:rPr>
              <a:t>HTML files</a:t>
            </a:r>
          </a:p>
          <a:p>
            <a:pPr lvl="1"/>
            <a:r>
              <a:rPr lang="en-US" dirty="0">
                <a:solidFill>
                  <a:schemeClr val="bg1"/>
                </a:solidFill>
                <a:latin typeface="Arial" panose="020B0604020202020204" pitchFamily="34" charset="0"/>
                <a:cs typeface="Arial" panose="020B0604020202020204" pitchFamily="34" charset="0"/>
              </a:rPr>
              <a:t>Text files containing main story and highlights</a:t>
            </a:r>
          </a:p>
        </p:txBody>
      </p:sp>
      <p:sp>
        <p:nvSpPr>
          <p:cNvPr id="5" name="Slide Number Placeholder 4">
            <a:extLst>
              <a:ext uri="{FF2B5EF4-FFF2-40B4-BE49-F238E27FC236}">
                <a16:creationId xmlns:a16="http://schemas.microsoft.com/office/drawing/2014/main" id="{4BE33466-B995-7B43-AA53-67D0F121300A}"/>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4</a:t>
            </a:fld>
            <a:endParaRPr lang="en-JP">
              <a:solidFill>
                <a:schemeClr val="bg1"/>
              </a:solidFill>
            </a:endParaRPr>
          </a:p>
        </p:txBody>
      </p:sp>
      <p:pic>
        <p:nvPicPr>
          <p:cNvPr id="6" name="Content Placeholder 14">
            <a:extLst>
              <a:ext uri="{FF2B5EF4-FFF2-40B4-BE49-F238E27FC236}">
                <a16:creationId xmlns:a16="http://schemas.microsoft.com/office/drawing/2014/main" id="{6D7CE90A-374C-4841-A382-B55C6225B2E1}"/>
              </a:ext>
            </a:extLst>
          </p:cNvPr>
          <p:cNvPicPr>
            <a:picLocks noChangeAspect="1"/>
          </p:cNvPicPr>
          <p:nvPr/>
        </p:nvPicPr>
        <p:blipFill>
          <a:blip r:embed="rId3"/>
          <a:stretch>
            <a:fillRect/>
          </a:stretch>
        </p:blipFill>
        <p:spPr>
          <a:xfrm>
            <a:off x="7011301" y="1715548"/>
            <a:ext cx="4795154" cy="3426903"/>
          </a:xfrm>
          <a:prstGeom prst="rect">
            <a:avLst/>
          </a:prstGeom>
        </p:spPr>
      </p:pic>
      <p:sp>
        <p:nvSpPr>
          <p:cNvPr id="7" name="Rectangle 6">
            <a:extLst>
              <a:ext uri="{FF2B5EF4-FFF2-40B4-BE49-F238E27FC236}">
                <a16:creationId xmlns:a16="http://schemas.microsoft.com/office/drawing/2014/main" id="{6C888E66-2193-4949-88B4-FECFC4F313BE}"/>
              </a:ext>
            </a:extLst>
          </p:cNvPr>
          <p:cNvSpPr/>
          <p:nvPr/>
        </p:nvSpPr>
        <p:spPr>
          <a:xfrm>
            <a:off x="5162939" y="6482035"/>
            <a:ext cx="7029061" cy="369332"/>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https://</a:t>
            </a:r>
            <a:r>
              <a:rPr lang="en-US" dirty="0" err="1">
                <a:solidFill>
                  <a:schemeClr val="bg1"/>
                </a:solidFill>
                <a:latin typeface="Arial" panose="020B0604020202020204" pitchFamily="34" charset="0"/>
                <a:cs typeface="Arial" panose="020B0604020202020204" pitchFamily="34" charset="0"/>
              </a:rPr>
              <a:t>cs.nyu.edu</a:t>
            </a:r>
            <a:r>
              <a:rPr lang="en-US" dirty="0">
                <a:solidFill>
                  <a:schemeClr val="bg1"/>
                </a:solidFill>
                <a:latin typeface="Arial" panose="020B0604020202020204" pitchFamily="34" charset="0"/>
                <a:cs typeface="Arial" panose="020B0604020202020204" pitchFamily="34" charset="0"/>
              </a:rPr>
              <a:t>/~</a:t>
            </a:r>
            <a:r>
              <a:rPr lang="en-US" dirty="0" err="1">
                <a:solidFill>
                  <a:schemeClr val="bg1"/>
                </a:solidFill>
                <a:latin typeface="Arial" panose="020B0604020202020204" pitchFamily="34" charset="0"/>
                <a:cs typeface="Arial" panose="020B0604020202020204" pitchFamily="34" charset="0"/>
              </a:rPr>
              <a:t>kcho</a:t>
            </a:r>
            <a:r>
              <a:rPr lang="en-US" dirty="0">
                <a:solidFill>
                  <a:schemeClr val="bg1"/>
                </a:solidFill>
                <a:latin typeface="Arial" panose="020B0604020202020204" pitchFamily="34" charset="0"/>
                <a:cs typeface="Arial" panose="020B0604020202020204" pitchFamily="34" charset="0"/>
              </a:rPr>
              <a:t>/DMQA/</a:t>
            </a:r>
          </a:p>
        </p:txBody>
      </p:sp>
      <p:sp>
        <p:nvSpPr>
          <p:cNvPr id="8" name="Slide Number Placeholder 4">
            <a:extLst>
              <a:ext uri="{FF2B5EF4-FFF2-40B4-BE49-F238E27FC236}">
                <a16:creationId xmlns:a16="http://schemas.microsoft.com/office/drawing/2014/main" id="{B1618C3F-3F52-3047-9B00-4C22A4404043}"/>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D9F89A-51C4-D946-8F60-2D1D0261A9C8}" type="slidenum">
              <a:rPr lang="en-JP" smtClean="0"/>
              <a:pPr/>
              <a:t>4</a:t>
            </a:fld>
            <a:endParaRPr lang="en-JP" dirty="0"/>
          </a:p>
        </p:txBody>
      </p:sp>
    </p:spTree>
    <p:extLst>
      <p:ext uri="{BB962C8B-B14F-4D97-AF65-F5344CB8AC3E}">
        <p14:creationId xmlns:p14="http://schemas.microsoft.com/office/powerpoint/2010/main" val="14271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91F3-73E6-B246-B986-52B3F8C00F37}"/>
              </a:ext>
            </a:extLst>
          </p:cNvPr>
          <p:cNvSpPr>
            <a:spLocks noGrp="1"/>
          </p:cNvSpPr>
          <p:nvPr>
            <p:ph type="title"/>
          </p:nvPr>
        </p:nvSpPr>
        <p:spPr/>
        <p:txBody>
          <a:bodyPr>
            <a:normAutofit/>
          </a:bodyPr>
          <a:lstStyle/>
          <a:p>
            <a:r>
              <a:rPr lang="en-US" dirty="0">
                <a:solidFill>
                  <a:schemeClr val="bg1"/>
                </a:solidFill>
              </a:rPr>
              <a:t>Process and Methodology</a:t>
            </a:r>
            <a:br>
              <a:rPr lang="en-JP" dirty="0">
                <a:solidFill>
                  <a:schemeClr val="bg1"/>
                </a:solidFill>
              </a:rPr>
            </a:br>
            <a:endParaRPr lang="en-JP" dirty="0">
              <a:solidFill>
                <a:schemeClr val="bg1"/>
              </a:solidFill>
            </a:endParaRPr>
          </a:p>
        </p:txBody>
      </p:sp>
      <p:sp>
        <p:nvSpPr>
          <p:cNvPr id="3" name="Content Placeholder 2">
            <a:extLst>
              <a:ext uri="{FF2B5EF4-FFF2-40B4-BE49-F238E27FC236}">
                <a16:creationId xmlns:a16="http://schemas.microsoft.com/office/drawing/2014/main" id="{D154ECC6-92EA-F24B-B66A-9661EEC89AE5}"/>
              </a:ext>
            </a:extLst>
          </p:cNvPr>
          <p:cNvSpPr>
            <a:spLocks noGrp="1"/>
          </p:cNvSpPr>
          <p:nvPr>
            <p:ph idx="1"/>
          </p:nvPr>
        </p:nvSpPr>
        <p:spPr>
          <a:xfrm>
            <a:off x="722610" y="1616149"/>
            <a:ext cx="6592589" cy="5235218"/>
          </a:xfrm>
        </p:spPr>
        <p:txBody>
          <a:bodyPr>
            <a:normAutofit/>
          </a:bodyPr>
          <a:lstStyle/>
          <a:p>
            <a:r>
              <a:rPr lang="en-US" dirty="0">
                <a:solidFill>
                  <a:schemeClr val="bg1"/>
                </a:solidFill>
                <a:latin typeface="Arial" panose="020B0604020202020204" pitchFamily="34" charset="0"/>
                <a:cs typeface="Arial" panose="020B0604020202020204" pitchFamily="34" charset="0"/>
              </a:rPr>
              <a:t>Extraction of Text Data from Source</a:t>
            </a:r>
          </a:p>
          <a:p>
            <a:pPr lvl="1"/>
            <a:r>
              <a:rPr lang="en-US" dirty="0">
                <a:solidFill>
                  <a:schemeClr val="bg1"/>
                </a:solidFill>
                <a:latin typeface="Arial" panose="020B0604020202020204" pitchFamily="34" charset="0"/>
                <a:cs typeface="Arial" panose="020B0604020202020204" pitchFamily="34" charset="0"/>
              </a:rPr>
              <a:t>Read text in from files</a:t>
            </a:r>
          </a:p>
          <a:p>
            <a:pPr lvl="1"/>
            <a:r>
              <a:rPr lang="en-US" dirty="0">
                <a:solidFill>
                  <a:schemeClr val="bg1"/>
                </a:solidFill>
                <a:latin typeface="Arial" panose="020B0604020202020204" pitchFamily="34" charset="0"/>
                <a:cs typeface="Arial" panose="020B0604020202020204" pitchFamily="34" charset="0"/>
              </a:rPr>
              <a:t>Extract publishing dates</a:t>
            </a:r>
          </a:p>
          <a:p>
            <a:r>
              <a:rPr lang="en-US" dirty="0">
                <a:solidFill>
                  <a:schemeClr val="bg1"/>
                </a:solidFill>
                <a:latin typeface="Arial" panose="020B0604020202020204" pitchFamily="34" charset="0"/>
                <a:cs typeface="Arial" panose="020B0604020202020204" pitchFamily="34" charset="0"/>
              </a:rPr>
              <a:t>Text Preprocessing</a:t>
            </a:r>
          </a:p>
          <a:p>
            <a:pPr lvl="1"/>
            <a:r>
              <a:rPr lang="en-US" dirty="0">
                <a:solidFill>
                  <a:schemeClr val="bg1"/>
                </a:solidFill>
                <a:latin typeface="Arial" panose="020B0604020202020204" pitchFamily="34" charset="0"/>
                <a:cs typeface="Arial" panose="020B0604020202020204" pitchFamily="34" charset="0"/>
              </a:rPr>
              <a:t>EDA </a:t>
            </a:r>
          </a:p>
          <a:p>
            <a:pPr lvl="1"/>
            <a:r>
              <a:rPr lang="en-US" dirty="0">
                <a:solidFill>
                  <a:schemeClr val="bg1"/>
                </a:solidFill>
                <a:latin typeface="Arial" panose="020B0604020202020204" pitchFamily="34" charset="0"/>
                <a:cs typeface="Arial" panose="020B0604020202020204" pitchFamily="34" charset="0"/>
              </a:rPr>
              <a:t>Remove stop words, tokenize, punctuation, lemmatization, etc.</a:t>
            </a:r>
          </a:p>
          <a:p>
            <a:pPr lvl="1"/>
            <a:r>
              <a:rPr lang="en-US" dirty="0">
                <a:solidFill>
                  <a:schemeClr val="bg1"/>
                </a:solidFill>
                <a:latin typeface="Arial" panose="020B0604020202020204" pitchFamily="34" charset="0"/>
                <a:cs typeface="Arial" panose="020B0604020202020204" pitchFamily="34" charset="0"/>
              </a:rPr>
              <a:t>Summarize*</a:t>
            </a:r>
          </a:p>
          <a:p>
            <a:r>
              <a:rPr lang="en-US" dirty="0">
                <a:solidFill>
                  <a:schemeClr val="bg1"/>
                </a:solidFill>
                <a:latin typeface="Arial" panose="020B0604020202020204" pitchFamily="34" charset="0"/>
                <a:cs typeface="Arial" panose="020B0604020202020204" pitchFamily="34" charset="0"/>
              </a:rPr>
              <a:t>Vectorizing and Modeling</a:t>
            </a:r>
          </a:p>
          <a:p>
            <a:pPr lvl="1"/>
            <a:r>
              <a:rPr lang="en-US" dirty="0" err="1">
                <a:solidFill>
                  <a:schemeClr val="bg1"/>
                </a:solidFill>
                <a:latin typeface="Arial" panose="020B0604020202020204" pitchFamily="34" charset="0"/>
                <a:cs typeface="Arial" panose="020B0604020202020204" pitchFamily="34" charset="0"/>
              </a:rPr>
              <a:t>CountVectorizer</a:t>
            </a:r>
            <a:r>
              <a:rPr lang="en-US" dirty="0">
                <a:solidFill>
                  <a:schemeClr val="bg1"/>
                </a:solidFill>
                <a:latin typeface="Arial" panose="020B0604020202020204" pitchFamily="34" charset="0"/>
                <a:cs typeface="Arial" panose="020B0604020202020204" pitchFamily="34" charset="0"/>
              </a:rPr>
              <a:t>() or Bag-of-Words (</a:t>
            </a:r>
            <a:r>
              <a:rPr lang="en-US" dirty="0" err="1">
                <a:solidFill>
                  <a:schemeClr val="bg1"/>
                </a:solidFill>
                <a:latin typeface="Arial" panose="020B0604020202020204" pitchFamily="34" charset="0"/>
                <a:cs typeface="Arial" panose="020B0604020202020204" pitchFamily="34" charset="0"/>
              </a:rPr>
              <a:t>BoW</a:t>
            </a:r>
            <a:r>
              <a:rPr lang="en-US" dirty="0">
                <a:solidFill>
                  <a:schemeClr val="bg1"/>
                </a:solidFill>
                <a:latin typeface="Arial" panose="020B0604020202020204" pitchFamily="34" charset="0"/>
                <a:cs typeface="Arial" panose="020B0604020202020204" pitchFamily="34" charset="0"/>
              </a:rPr>
              <a:t>)</a:t>
            </a:r>
          </a:p>
          <a:p>
            <a:pPr lvl="1"/>
            <a:r>
              <a:rPr lang="en-US" dirty="0">
                <a:solidFill>
                  <a:schemeClr val="bg1"/>
                </a:solidFill>
                <a:latin typeface="Arial" panose="020B0604020202020204" pitchFamily="34" charset="0"/>
                <a:cs typeface="Arial" panose="020B0604020202020204" pitchFamily="34" charset="0"/>
              </a:rPr>
              <a:t>LDA (Latent Dirichlet Allocation)</a:t>
            </a:r>
          </a:p>
        </p:txBody>
      </p:sp>
      <p:sp>
        <p:nvSpPr>
          <p:cNvPr id="5" name="Slide Number Placeholder 4">
            <a:extLst>
              <a:ext uri="{FF2B5EF4-FFF2-40B4-BE49-F238E27FC236}">
                <a16:creationId xmlns:a16="http://schemas.microsoft.com/office/drawing/2014/main" id="{4BE33466-B995-7B43-AA53-67D0F121300A}"/>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5</a:t>
            </a:fld>
            <a:endParaRPr lang="en-JP">
              <a:solidFill>
                <a:schemeClr val="bg1"/>
              </a:solidFill>
            </a:endParaRPr>
          </a:p>
        </p:txBody>
      </p:sp>
      <p:sp>
        <p:nvSpPr>
          <p:cNvPr id="8" name="Slide Number Placeholder 4">
            <a:extLst>
              <a:ext uri="{FF2B5EF4-FFF2-40B4-BE49-F238E27FC236}">
                <a16:creationId xmlns:a16="http://schemas.microsoft.com/office/drawing/2014/main" id="{746B9300-C860-964A-89C8-4CD56DC7C25E}"/>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D9F89A-51C4-D946-8F60-2D1D0261A9C8}" type="slidenum">
              <a:rPr lang="en-JP" smtClean="0"/>
              <a:pPr/>
              <a:t>5</a:t>
            </a:fld>
            <a:endParaRPr lang="en-JP" dirty="0"/>
          </a:p>
        </p:txBody>
      </p:sp>
    </p:spTree>
    <p:extLst>
      <p:ext uri="{BB962C8B-B14F-4D97-AF65-F5344CB8AC3E}">
        <p14:creationId xmlns:p14="http://schemas.microsoft.com/office/powerpoint/2010/main" val="715399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FE0A-A59A-A642-8E53-186194F337C2}"/>
              </a:ext>
            </a:extLst>
          </p:cNvPr>
          <p:cNvSpPr>
            <a:spLocks noGrp="1"/>
          </p:cNvSpPr>
          <p:nvPr>
            <p:ph type="title"/>
          </p:nvPr>
        </p:nvSpPr>
        <p:spPr>
          <a:xfrm>
            <a:off x="1141413" y="618518"/>
            <a:ext cx="4954587" cy="1478570"/>
          </a:xfrm>
        </p:spPr>
        <p:txBody>
          <a:bodyPr>
            <a:normAutofit/>
          </a:bodyPr>
          <a:lstStyle/>
          <a:p>
            <a:r>
              <a:rPr lang="en-US" sz="3200" dirty="0">
                <a:solidFill>
                  <a:schemeClr val="bg1"/>
                </a:solidFill>
              </a:rPr>
              <a:t>1. Data Extraction</a:t>
            </a:r>
            <a:br>
              <a:rPr lang="en-JP" dirty="0">
                <a:solidFill>
                  <a:schemeClr val="bg1"/>
                </a:solidFill>
              </a:rPr>
            </a:br>
            <a:endParaRPr lang="en-JP" dirty="0">
              <a:solidFill>
                <a:schemeClr val="bg1"/>
              </a:solidFill>
            </a:endParaRPr>
          </a:p>
        </p:txBody>
      </p:sp>
      <p:sp>
        <p:nvSpPr>
          <p:cNvPr id="3" name="Content Placeholder 2">
            <a:extLst>
              <a:ext uri="{FF2B5EF4-FFF2-40B4-BE49-F238E27FC236}">
                <a16:creationId xmlns:a16="http://schemas.microsoft.com/office/drawing/2014/main" id="{85BBBD11-8D0C-8643-9292-E4BDDEE95575}"/>
              </a:ext>
            </a:extLst>
          </p:cNvPr>
          <p:cNvSpPr>
            <a:spLocks noGrp="1"/>
          </p:cNvSpPr>
          <p:nvPr>
            <p:ph idx="1"/>
          </p:nvPr>
        </p:nvSpPr>
        <p:spPr>
          <a:xfrm>
            <a:off x="1141412" y="1591294"/>
            <a:ext cx="5183187" cy="4777609"/>
          </a:xfrm>
        </p:spPr>
        <p:txBody>
          <a:bodyPr>
            <a:normAutofit/>
          </a:bodyPr>
          <a:lstStyle/>
          <a:p>
            <a:r>
              <a:rPr lang="en-US" dirty="0">
                <a:solidFill>
                  <a:schemeClr val="bg1"/>
                </a:solidFill>
                <a:latin typeface="Arial" panose="020B0604020202020204" pitchFamily="34" charset="0"/>
                <a:cs typeface="Arial" panose="020B0604020202020204" pitchFamily="34" charset="0"/>
              </a:rPr>
              <a:t>Built multiple functions that:</a:t>
            </a:r>
          </a:p>
          <a:p>
            <a:pPr lvl="1"/>
            <a:r>
              <a:rPr lang="en-US" dirty="0">
                <a:solidFill>
                  <a:schemeClr val="bg1"/>
                </a:solidFill>
                <a:latin typeface="Arial" panose="020B0604020202020204" pitchFamily="34" charset="0"/>
                <a:cs typeface="Arial" panose="020B0604020202020204" pitchFamily="34" charset="0"/>
              </a:rPr>
              <a:t>Loaded text files</a:t>
            </a:r>
          </a:p>
          <a:p>
            <a:pPr lvl="1"/>
            <a:r>
              <a:rPr lang="en-US" dirty="0">
                <a:solidFill>
                  <a:schemeClr val="bg1"/>
                </a:solidFill>
                <a:latin typeface="Arial" panose="020B0604020202020204" pitchFamily="34" charset="0"/>
                <a:cs typeface="Arial" panose="020B0604020202020204" pitchFamily="34" charset="0"/>
              </a:rPr>
              <a:t>Split story and highlights</a:t>
            </a:r>
          </a:p>
          <a:p>
            <a:pPr lvl="1"/>
            <a:r>
              <a:rPr lang="en-US" dirty="0">
                <a:solidFill>
                  <a:schemeClr val="bg1"/>
                </a:solidFill>
                <a:latin typeface="Arial" panose="020B0604020202020204" pitchFamily="34" charset="0"/>
                <a:cs typeface="Arial" panose="020B0604020202020204" pitchFamily="34" charset="0"/>
              </a:rPr>
              <a:t>Scraped publishing date</a:t>
            </a:r>
          </a:p>
          <a:p>
            <a:pPr lvl="1"/>
            <a:r>
              <a:rPr lang="en-US" dirty="0">
                <a:solidFill>
                  <a:schemeClr val="bg1"/>
                </a:solidFill>
                <a:latin typeface="Arial" panose="020B0604020202020204" pitchFamily="34" charset="0"/>
                <a:cs typeface="Arial" panose="020B0604020202020204" pitchFamily="34" charset="0"/>
              </a:rPr>
              <a:t>Compiled into Pandas </a:t>
            </a:r>
            <a:r>
              <a:rPr lang="en-US" dirty="0" err="1">
                <a:solidFill>
                  <a:schemeClr val="bg1"/>
                </a:solidFill>
                <a:latin typeface="Arial" panose="020B0604020202020204" pitchFamily="34" charset="0"/>
                <a:cs typeface="Arial" panose="020B0604020202020204" pitchFamily="34" charset="0"/>
              </a:rPr>
              <a:t>DataFrame</a:t>
            </a:r>
            <a:endParaRPr lang="en-US" dirty="0">
              <a:solidFill>
                <a:schemeClr val="bg1"/>
              </a:solidFill>
              <a:latin typeface="Arial" panose="020B0604020202020204" pitchFamily="34" charset="0"/>
              <a:cs typeface="Arial" panose="020B0604020202020204" pitchFamily="34" charset="0"/>
            </a:endParaRPr>
          </a:p>
          <a:p>
            <a:pPr lvl="1"/>
            <a:r>
              <a:rPr lang="en-US" dirty="0">
                <a:solidFill>
                  <a:schemeClr val="bg1"/>
                </a:solidFill>
                <a:latin typeface="Arial" panose="020B0604020202020204" pitchFamily="34" charset="0"/>
                <a:cs typeface="Arial" panose="020B0604020202020204" pitchFamily="34" charset="0"/>
              </a:rPr>
              <a:t>Exported using Pickle</a:t>
            </a:r>
          </a:p>
          <a:p>
            <a:r>
              <a:rPr lang="en-US" dirty="0">
                <a:solidFill>
                  <a:schemeClr val="bg1"/>
                </a:solidFill>
                <a:latin typeface="Arial" panose="020B0604020202020204" pitchFamily="34" charset="0"/>
                <a:cs typeface="Arial" panose="020B0604020202020204" pitchFamily="34" charset="0"/>
              </a:rPr>
              <a:t>Loaded a total of 92,579 stories in 113 minutes and 51 seconds</a:t>
            </a:r>
          </a:p>
        </p:txBody>
      </p:sp>
      <p:sp>
        <p:nvSpPr>
          <p:cNvPr id="6" name="Slide Number Placeholder 5">
            <a:extLst>
              <a:ext uri="{FF2B5EF4-FFF2-40B4-BE49-F238E27FC236}">
                <a16:creationId xmlns:a16="http://schemas.microsoft.com/office/drawing/2014/main" id="{9DAB5447-67C7-FE43-A9CB-1CFFE21E57AB}"/>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6</a:t>
            </a:fld>
            <a:endParaRPr lang="en-JP" dirty="0">
              <a:solidFill>
                <a:schemeClr val="bg1"/>
              </a:solidFill>
            </a:endParaRPr>
          </a:p>
        </p:txBody>
      </p:sp>
      <p:pic>
        <p:nvPicPr>
          <p:cNvPr id="4" name="Picture 3">
            <a:extLst>
              <a:ext uri="{FF2B5EF4-FFF2-40B4-BE49-F238E27FC236}">
                <a16:creationId xmlns:a16="http://schemas.microsoft.com/office/drawing/2014/main" id="{7CEC05DA-51A3-FF45-ADF4-E4A718BF5E05}"/>
              </a:ext>
            </a:extLst>
          </p:cNvPr>
          <p:cNvPicPr>
            <a:picLocks noChangeAspect="1"/>
          </p:cNvPicPr>
          <p:nvPr/>
        </p:nvPicPr>
        <p:blipFill>
          <a:blip r:embed="rId3"/>
          <a:stretch>
            <a:fillRect/>
          </a:stretch>
        </p:blipFill>
        <p:spPr>
          <a:xfrm>
            <a:off x="6858000" y="1687074"/>
            <a:ext cx="4948455" cy="3483851"/>
          </a:xfrm>
          <a:prstGeom prst="rect">
            <a:avLst/>
          </a:prstGeom>
        </p:spPr>
      </p:pic>
      <p:sp>
        <p:nvSpPr>
          <p:cNvPr id="10" name="Slide Number Placeholder 4">
            <a:extLst>
              <a:ext uri="{FF2B5EF4-FFF2-40B4-BE49-F238E27FC236}">
                <a16:creationId xmlns:a16="http://schemas.microsoft.com/office/drawing/2014/main" id="{0ABF6CB6-C96E-4B4F-A152-D12CBB4FAF86}"/>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D9F89A-51C4-D946-8F60-2D1D0261A9C8}" type="slidenum">
              <a:rPr lang="en-JP" smtClean="0"/>
              <a:pPr/>
              <a:t>6</a:t>
            </a:fld>
            <a:endParaRPr lang="en-JP" dirty="0"/>
          </a:p>
        </p:txBody>
      </p:sp>
    </p:spTree>
    <p:extLst>
      <p:ext uri="{BB962C8B-B14F-4D97-AF65-F5344CB8AC3E}">
        <p14:creationId xmlns:p14="http://schemas.microsoft.com/office/powerpoint/2010/main" val="4116789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FE0A-A59A-A642-8E53-186194F337C2}"/>
              </a:ext>
            </a:extLst>
          </p:cNvPr>
          <p:cNvSpPr>
            <a:spLocks noGrp="1"/>
          </p:cNvSpPr>
          <p:nvPr>
            <p:ph type="title"/>
          </p:nvPr>
        </p:nvSpPr>
        <p:spPr>
          <a:xfrm>
            <a:off x="1141413" y="618518"/>
            <a:ext cx="5921539" cy="1478570"/>
          </a:xfrm>
        </p:spPr>
        <p:txBody>
          <a:bodyPr>
            <a:normAutofit/>
          </a:bodyPr>
          <a:lstStyle/>
          <a:p>
            <a:r>
              <a:rPr lang="en-US" sz="3200" dirty="0">
                <a:solidFill>
                  <a:schemeClr val="bg1"/>
                </a:solidFill>
              </a:rPr>
              <a:t>2. Preprocessing Text Data</a:t>
            </a:r>
            <a:br>
              <a:rPr lang="en-JP" dirty="0">
                <a:solidFill>
                  <a:schemeClr val="bg1"/>
                </a:solidFill>
              </a:rPr>
            </a:br>
            <a:endParaRPr lang="en-JP" dirty="0">
              <a:solidFill>
                <a:schemeClr val="bg1"/>
              </a:solidFill>
            </a:endParaRPr>
          </a:p>
        </p:txBody>
      </p:sp>
      <p:sp>
        <p:nvSpPr>
          <p:cNvPr id="3" name="Content Placeholder 2">
            <a:extLst>
              <a:ext uri="{FF2B5EF4-FFF2-40B4-BE49-F238E27FC236}">
                <a16:creationId xmlns:a16="http://schemas.microsoft.com/office/drawing/2014/main" id="{85BBBD11-8D0C-8643-9292-E4BDDEE95575}"/>
              </a:ext>
            </a:extLst>
          </p:cNvPr>
          <p:cNvSpPr>
            <a:spLocks noGrp="1"/>
          </p:cNvSpPr>
          <p:nvPr>
            <p:ph idx="1"/>
          </p:nvPr>
        </p:nvSpPr>
        <p:spPr>
          <a:xfrm>
            <a:off x="1141413" y="1591294"/>
            <a:ext cx="4954588" cy="4777609"/>
          </a:xfrm>
        </p:spPr>
        <p:txBody>
          <a:bodyPr>
            <a:normAutofit fontScale="92500" lnSpcReduction="20000"/>
          </a:bodyPr>
          <a:lstStyle/>
          <a:p>
            <a:r>
              <a:rPr lang="en-US" dirty="0">
                <a:solidFill>
                  <a:schemeClr val="bg1"/>
                </a:solidFill>
                <a:latin typeface="Arial" panose="020B0604020202020204" pitchFamily="34" charset="0"/>
                <a:cs typeface="Arial" panose="020B0604020202020204" pitchFamily="34" charset="0"/>
              </a:rPr>
              <a:t>In order to reduce dimensionality of the text:</a:t>
            </a:r>
          </a:p>
          <a:p>
            <a:pPr lvl="1"/>
            <a:r>
              <a:rPr lang="en-US" dirty="0">
                <a:solidFill>
                  <a:schemeClr val="bg1"/>
                </a:solidFill>
                <a:latin typeface="Arial" panose="020B0604020202020204" pitchFamily="34" charset="0"/>
                <a:cs typeface="Arial" panose="020B0604020202020204" pitchFamily="34" charset="0"/>
              </a:rPr>
              <a:t>Dropped stories that were less than 5 sentences in length</a:t>
            </a:r>
          </a:p>
          <a:p>
            <a:pPr lvl="1"/>
            <a:r>
              <a:rPr lang="en-US" dirty="0">
                <a:solidFill>
                  <a:schemeClr val="bg1"/>
                </a:solidFill>
                <a:latin typeface="Arial" panose="020B0604020202020204" pitchFamily="34" charset="0"/>
                <a:cs typeface="Arial" panose="020B0604020202020204" pitchFamily="34" charset="0"/>
              </a:rPr>
              <a:t>Removed common “stop words”</a:t>
            </a:r>
          </a:p>
          <a:p>
            <a:pPr lvl="1"/>
            <a:r>
              <a:rPr lang="en-US" dirty="0">
                <a:solidFill>
                  <a:schemeClr val="bg1"/>
                </a:solidFill>
                <a:latin typeface="Arial" panose="020B0604020202020204" pitchFamily="34" charset="0"/>
                <a:cs typeface="Arial" panose="020B0604020202020204" pitchFamily="34" charset="0"/>
              </a:rPr>
              <a:t>Removed numerical values</a:t>
            </a:r>
          </a:p>
          <a:p>
            <a:pPr lvl="1"/>
            <a:r>
              <a:rPr lang="en-US" dirty="0">
                <a:solidFill>
                  <a:schemeClr val="bg1"/>
                </a:solidFill>
                <a:latin typeface="Arial" panose="020B0604020202020204" pitchFamily="34" charset="0"/>
                <a:cs typeface="Arial" panose="020B0604020202020204" pitchFamily="34" charset="0"/>
              </a:rPr>
              <a:t>Removed punctuation</a:t>
            </a:r>
          </a:p>
          <a:p>
            <a:pPr lvl="1"/>
            <a:r>
              <a:rPr lang="en-US" dirty="0">
                <a:solidFill>
                  <a:schemeClr val="bg1"/>
                </a:solidFill>
                <a:latin typeface="Arial" panose="020B0604020202020204" pitchFamily="34" charset="0"/>
                <a:cs typeface="Arial" panose="020B0604020202020204" pitchFamily="34" charset="0"/>
              </a:rPr>
              <a:t>Removed non-English characters</a:t>
            </a:r>
          </a:p>
          <a:p>
            <a:pPr lvl="1"/>
            <a:r>
              <a:rPr lang="en-US" dirty="0">
                <a:solidFill>
                  <a:schemeClr val="bg1"/>
                </a:solidFill>
                <a:latin typeface="Arial" panose="020B0604020202020204" pitchFamily="34" charset="0"/>
                <a:cs typeface="Arial" panose="020B0604020202020204" pitchFamily="34" charset="0"/>
              </a:rPr>
              <a:t>Removed “CNN”</a:t>
            </a:r>
          </a:p>
          <a:p>
            <a:pPr lvl="1"/>
            <a:r>
              <a:rPr lang="en-US" dirty="0">
                <a:solidFill>
                  <a:schemeClr val="bg1"/>
                </a:solidFill>
                <a:latin typeface="Arial" panose="020B0604020202020204" pitchFamily="34" charset="0"/>
                <a:cs typeface="Arial" panose="020B0604020202020204" pitchFamily="34" charset="0"/>
              </a:rPr>
              <a:t>Tokenized in order to Lemmatize</a:t>
            </a:r>
          </a:p>
          <a:p>
            <a:pPr lvl="1"/>
            <a:r>
              <a:rPr lang="en-US" dirty="0">
                <a:solidFill>
                  <a:schemeClr val="bg1"/>
                </a:solidFill>
                <a:latin typeface="Arial" panose="020B0604020202020204" pitchFamily="34" charset="0"/>
                <a:cs typeface="Arial" panose="020B0604020202020204" pitchFamily="34" charset="0"/>
              </a:rPr>
              <a:t>Untokenized back into </a:t>
            </a:r>
            <a:r>
              <a:rPr lang="en-US" dirty="0" err="1">
                <a:solidFill>
                  <a:schemeClr val="bg1"/>
                </a:solidFill>
                <a:latin typeface="Arial" panose="020B0604020202020204" pitchFamily="34" charset="0"/>
                <a:cs typeface="Arial" panose="020B0604020202020204" pitchFamily="34" charset="0"/>
              </a:rPr>
              <a:t>DataFrame</a:t>
            </a:r>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Summarized using </a:t>
            </a:r>
            <a:r>
              <a:rPr lang="en-US" dirty="0" err="1">
                <a:solidFill>
                  <a:schemeClr val="bg1"/>
                </a:solidFill>
                <a:latin typeface="Arial" panose="020B0604020202020204" pitchFamily="34" charset="0"/>
                <a:cs typeface="Arial" panose="020B0604020202020204" pitchFamily="34" charset="0"/>
              </a:rPr>
              <a:t>gensim</a:t>
            </a:r>
            <a:r>
              <a:rPr lang="en-US" dirty="0">
                <a:solidFill>
                  <a:schemeClr val="bg1"/>
                </a:solidFill>
                <a:latin typeface="Arial" panose="020B0604020202020204" pitchFamily="34" charset="0"/>
                <a:cs typeface="Arial" panose="020B0604020202020204" pitchFamily="34" charset="0"/>
              </a:rPr>
              <a:t> </a:t>
            </a:r>
          </a:p>
          <a:p>
            <a:pPr lvl="1"/>
            <a:r>
              <a:rPr lang="en-US" dirty="0">
                <a:solidFill>
                  <a:schemeClr val="bg1"/>
                </a:solidFill>
                <a:latin typeface="Arial" panose="020B0604020202020204" pitchFamily="34" charset="0"/>
                <a:cs typeface="Arial" panose="020B0604020202020204" pitchFamily="34" charset="0"/>
              </a:rPr>
              <a:t>(currently not utilized)</a:t>
            </a:r>
          </a:p>
          <a:p>
            <a:pPr lvl="1"/>
            <a:endParaRPr lang="en-US" dirty="0">
              <a:solidFill>
                <a:schemeClr val="bg1"/>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9DAB5447-67C7-FE43-A9CB-1CFFE21E57AB}"/>
              </a:ext>
            </a:extLst>
          </p:cNvPr>
          <p:cNvSpPr>
            <a:spLocks noGrp="1"/>
          </p:cNvSpPr>
          <p:nvPr>
            <p:ph type="sldNum" sz="quarter" idx="12"/>
          </p:nvPr>
        </p:nvSpPr>
        <p:spPr>
          <a:xfrm>
            <a:off x="11420911" y="0"/>
            <a:ext cx="771089" cy="365125"/>
          </a:xfrm>
        </p:spPr>
        <p:txBody>
          <a:bodyPr/>
          <a:lstStyle/>
          <a:p>
            <a:fld id="{ADD9F89A-51C4-D946-8F60-2D1D0261A9C8}" type="slidenum">
              <a:rPr lang="en-JP" smtClean="0">
                <a:solidFill>
                  <a:schemeClr val="bg1"/>
                </a:solidFill>
              </a:rPr>
              <a:t>7</a:t>
            </a:fld>
            <a:endParaRPr lang="en-JP" dirty="0">
              <a:solidFill>
                <a:schemeClr val="bg1"/>
              </a:solidFill>
            </a:endParaRPr>
          </a:p>
        </p:txBody>
      </p:sp>
      <p:pic>
        <p:nvPicPr>
          <p:cNvPr id="9" name="Picture 8">
            <a:extLst>
              <a:ext uri="{FF2B5EF4-FFF2-40B4-BE49-F238E27FC236}">
                <a16:creationId xmlns:a16="http://schemas.microsoft.com/office/drawing/2014/main" id="{E4434EF8-5302-8848-97AA-7C1D3B6E72BE}"/>
              </a:ext>
            </a:extLst>
          </p:cNvPr>
          <p:cNvPicPr>
            <a:picLocks noChangeAspect="1"/>
          </p:cNvPicPr>
          <p:nvPr/>
        </p:nvPicPr>
        <p:blipFill>
          <a:blip r:embed="rId2"/>
          <a:stretch>
            <a:fillRect/>
          </a:stretch>
        </p:blipFill>
        <p:spPr>
          <a:xfrm>
            <a:off x="6293561" y="1969704"/>
            <a:ext cx="5512894" cy="2918591"/>
          </a:xfrm>
          <a:prstGeom prst="rect">
            <a:avLst/>
          </a:prstGeom>
        </p:spPr>
      </p:pic>
      <p:sp>
        <p:nvSpPr>
          <p:cNvPr id="10" name="Slide Number Placeholder 4">
            <a:extLst>
              <a:ext uri="{FF2B5EF4-FFF2-40B4-BE49-F238E27FC236}">
                <a16:creationId xmlns:a16="http://schemas.microsoft.com/office/drawing/2014/main" id="{4B54147D-0A95-8C41-9ACA-6E82645B9AB0}"/>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D9F89A-51C4-D946-8F60-2D1D0261A9C8}" type="slidenum">
              <a:rPr lang="en-JP" smtClean="0"/>
              <a:pPr/>
              <a:t>7</a:t>
            </a:fld>
            <a:endParaRPr lang="en-JP" dirty="0"/>
          </a:p>
        </p:txBody>
      </p:sp>
    </p:spTree>
    <p:extLst>
      <p:ext uri="{BB962C8B-B14F-4D97-AF65-F5344CB8AC3E}">
        <p14:creationId xmlns:p14="http://schemas.microsoft.com/office/powerpoint/2010/main" val="1984114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0BDED-AAE6-A242-A57E-ED1CC500E9D0}"/>
              </a:ext>
            </a:extLst>
          </p:cNvPr>
          <p:cNvSpPr>
            <a:spLocks noGrp="1"/>
          </p:cNvSpPr>
          <p:nvPr>
            <p:ph type="title"/>
          </p:nvPr>
        </p:nvSpPr>
        <p:spPr/>
        <p:txBody>
          <a:bodyPr/>
          <a:lstStyle/>
          <a:p>
            <a:r>
              <a:rPr lang="en-US" dirty="0">
                <a:solidFill>
                  <a:schemeClr val="bg1"/>
                </a:solidFill>
              </a:rPr>
              <a:t>Before Preprocessing</a:t>
            </a:r>
            <a:endParaRPr lang="en-US" dirty="0"/>
          </a:p>
        </p:txBody>
      </p:sp>
      <p:pic>
        <p:nvPicPr>
          <p:cNvPr id="7" name="Content Placeholder 6">
            <a:extLst>
              <a:ext uri="{FF2B5EF4-FFF2-40B4-BE49-F238E27FC236}">
                <a16:creationId xmlns:a16="http://schemas.microsoft.com/office/drawing/2014/main" id="{1D4926B5-DC5E-D84F-9F7B-007F05C04F9A}"/>
              </a:ext>
            </a:extLst>
          </p:cNvPr>
          <p:cNvPicPr>
            <a:picLocks noGrp="1" noChangeAspect="1"/>
          </p:cNvPicPr>
          <p:nvPr>
            <p:ph sz="half" idx="2"/>
          </p:nvPr>
        </p:nvPicPr>
        <p:blipFill>
          <a:blip r:embed="rId3"/>
          <a:stretch>
            <a:fillRect/>
          </a:stretch>
        </p:blipFill>
        <p:spPr>
          <a:xfrm>
            <a:off x="7139702" y="2522034"/>
            <a:ext cx="4875213" cy="2996620"/>
          </a:xfrm>
          <a:prstGeom prst="rect">
            <a:avLst/>
          </a:prstGeom>
        </p:spPr>
      </p:pic>
      <p:sp>
        <p:nvSpPr>
          <p:cNvPr id="5" name="Slide Number Placeholder 4">
            <a:extLst>
              <a:ext uri="{FF2B5EF4-FFF2-40B4-BE49-F238E27FC236}">
                <a16:creationId xmlns:a16="http://schemas.microsoft.com/office/drawing/2014/main" id="{B6242B87-7D5F-6B42-90A2-B4CD9C21914E}"/>
              </a:ext>
            </a:extLst>
          </p:cNvPr>
          <p:cNvSpPr>
            <a:spLocks noGrp="1"/>
          </p:cNvSpPr>
          <p:nvPr>
            <p:ph type="sldNum" sz="quarter" idx="12"/>
          </p:nvPr>
        </p:nvSpPr>
        <p:spPr/>
        <p:txBody>
          <a:bodyPr/>
          <a:lstStyle/>
          <a:p>
            <a:fld id="{ADD9F89A-51C4-D946-8F60-2D1D0261A9C8}" type="slidenum">
              <a:rPr lang="en-JP" smtClean="0"/>
              <a:t>8</a:t>
            </a:fld>
            <a:endParaRPr lang="en-JP" dirty="0"/>
          </a:p>
        </p:txBody>
      </p:sp>
      <p:pic>
        <p:nvPicPr>
          <p:cNvPr id="10" name="Content Placeholder 4">
            <a:extLst>
              <a:ext uri="{FF2B5EF4-FFF2-40B4-BE49-F238E27FC236}">
                <a16:creationId xmlns:a16="http://schemas.microsoft.com/office/drawing/2014/main" id="{85918884-2F78-BB48-9B4F-662DBDD7640E}"/>
              </a:ext>
            </a:extLst>
          </p:cNvPr>
          <p:cNvPicPr>
            <a:picLocks noGrp="1" noChangeAspect="1"/>
          </p:cNvPicPr>
          <p:nvPr>
            <p:ph sz="half" idx="1"/>
          </p:nvPr>
        </p:nvPicPr>
        <p:blipFill>
          <a:blip r:embed="rId4"/>
          <a:stretch>
            <a:fillRect/>
          </a:stretch>
        </p:blipFill>
        <p:spPr>
          <a:xfrm>
            <a:off x="177085" y="2522034"/>
            <a:ext cx="5842716" cy="2572100"/>
          </a:xfrm>
          <a:prstGeom prst="rect">
            <a:avLst/>
          </a:prstGeom>
        </p:spPr>
      </p:pic>
      <p:pic>
        <p:nvPicPr>
          <p:cNvPr id="11" name="Picture 10">
            <a:extLst>
              <a:ext uri="{FF2B5EF4-FFF2-40B4-BE49-F238E27FC236}">
                <a16:creationId xmlns:a16="http://schemas.microsoft.com/office/drawing/2014/main" id="{DD5D5F50-FC7E-F64A-A9E7-FD91DC838D31}"/>
              </a:ext>
            </a:extLst>
          </p:cNvPr>
          <p:cNvPicPr>
            <a:picLocks noChangeAspect="1"/>
          </p:cNvPicPr>
          <p:nvPr/>
        </p:nvPicPr>
        <p:blipFill>
          <a:blip r:embed="rId5"/>
          <a:stretch>
            <a:fillRect/>
          </a:stretch>
        </p:blipFill>
        <p:spPr>
          <a:xfrm>
            <a:off x="3238501" y="5443536"/>
            <a:ext cx="2781300" cy="622300"/>
          </a:xfrm>
          <a:prstGeom prst="rect">
            <a:avLst/>
          </a:prstGeom>
        </p:spPr>
      </p:pic>
    </p:spTree>
    <p:extLst>
      <p:ext uri="{BB962C8B-B14F-4D97-AF65-F5344CB8AC3E}">
        <p14:creationId xmlns:p14="http://schemas.microsoft.com/office/powerpoint/2010/main" val="5070432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{B96CB7B1-2C38-5D4D-8D8E-BBCB8B08F57F}tf10001122</Template>
  <TotalTime>4987</TotalTime>
  <Words>1789</Words>
  <Application>Microsoft Macintosh PowerPoint</Application>
  <PresentationFormat>Widescreen</PresentationFormat>
  <Paragraphs>187</Paragraphs>
  <Slides>33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Tw Cen MT</vt:lpstr>
      <vt:lpstr>Circuit</vt:lpstr>
      <vt:lpstr>NLP Topic Modeling of CNN Web Articles via LDA for ESL APPLICATIONS</vt:lpstr>
      <vt:lpstr>CURRENT AFFAIRS IN THE ESL CLASSROOM </vt:lpstr>
      <vt:lpstr>INHERENT PROBLEMS </vt:lpstr>
      <vt:lpstr>Questions </vt:lpstr>
      <vt:lpstr>Data - CNN Web Articles </vt:lpstr>
      <vt:lpstr>Process and Methodology </vt:lpstr>
      <vt:lpstr>1. Data Extraction </vt:lpstr>
      <vt:lpstr>2. Preprocessing Text Data </vt:lpstr>
      <vt:lpstr>Before Preprocessing</vt:lpstr>
      <vt:lpstr>After Preprocessing</vt:lpstr>
      <vt:lpstr>3. Vectorizing- Countvectorizer() </vt:lpstr>
      <vt:lpstr>4. modeling- LDA </vt:lpstr>
      <vt:lpstr>4. modeling- LDA</vt:lpstr>
      <vt:lpstr>5. Results – Training data</vt:lpstr>
      <vt:lpstr>5. Results – Training data</vt:lpstr>
      <vt:lpstr>5. Results – Training data</vt:lpstr>
      <vt:lpstr>5. Results – Training data</vt:lpstr>
      <vt:lpstr>5. Results – Validation data</vt:lpstr>
      <vt:lpstr>5. Results – TOPIC Comparison</vt:lpstr>
      <vt:lpstr>Conclusion </vt:lpstr>
      <vt:lpstr>Future Considerations </vt:lpstr>
      <vt:lpstr>Thank you for listening  </vt:lpstr>
      <vt:lpstr>Additional slides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Job Postings and Employment Levels in Swing States of the 2020 Election </dc:title>
  <dc:creator>Barrett Nibling</dc:creator>
  <cp:lastModifiedBy>Barrett Nibling</cp:lastModifiedBy>
  <cp:revision>107</cp:revision>
  <dcterms:created xsi:type="dcterms:W3CDTF">2020-09-30T16:25:14Z</dcterms:created>
  <dcterms:modified xsi:type="dcterms:W3CDTF">2021-01-28T00:17:50Z</dcterms:modified>
</cp:coreProperties>
</file>